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82" r:id="rId3"/>
    <p:sldId id="284" r:id="rId4"/>
    <p:sldId id="285" r:id="rId5"/>
    <p:sldId id="287" r:id="rId6"/>
    <p:sldId id="278" r:id="rId7"/>
    <p:sldId id="286" r:id="rId8"/>
    <p:sldId id="288" r:id="rId9"/>
    <p:sldId id="291" r:id="rId10"/>
    <p:sldId id="292"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74" autoAdjust="0"/>
  </p:normalViewPr>
  <p:slideViewPr>
    <p:cSldViewPr snapToGrid="0" snapToObjects="1">
      <p:cViewPr varScale="1">
        <p:scale>
          <a:sx n="87" d="100"/>
          <a:sy n="87" d="100"/>
        </p:scale>
        <p:origin x="23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B24D9-1CAB-425E-80E8-C0CEACB66C05}" type="doc">
      <dgm:prSet loTypeId="urn:microsoft.com/office/officeart/2005/8/layout/process1" loCatId="process" qsTypeId="urn:microsoft.com/office/officeart/2005/8/quickstyle/simple1" qsCatId="simple" csTypeId="urn:microsoft.com/office/officeart/2005/8/colors/accent1_2" csCatId="accent1" phldr="1"/>
      <dgm:spPr/>
    </dgm:pt>
    <dgm:pt modelId="{F43BF67C-5D33-42C9-BAEC-A20EFE44FAD1}">
      <dgm:prSet phldrT="[Text]"/>
      <dgm:spPr/>
      <dgm:t>
        <a:bodyPr/>
        <a:lstStyle/>
        <a:p>
          <a:r>
            <a:rPr lang="nl-NL" dirty="0"/>
            <a:t>Productie</a:t>
          </a:r>
        </a:p>
      </dgm:t>
    </dgm:pt>
    <dgm:pt modelId="{4325CE97-2449-4965-B54D-C071E14524D6}" type="parTrans" cxnId="{1F4EB0C8-1E61-4A4E-893E-1ED8B0794A10}">
      <dgm:prSet/>
      <dgm:spPr/>
      <dgm:t>
        <a:bodyPr/>
        <a:lstStyle/>
        <a:p>
          <a:endParaRPr lang="nl-NL"/>
        </a:p>
      </dgm:t>
    </dgm:pt>
    <dgm:pt modelId="{F8C6046D-71E1-42C2-9C40-E3E399C75F81}" type="sibTrans" cxnId="{1F4EB0C8-1E61-4A4E-893E-1ED8B0794A10}">
      <dgm:prSet/>
      <dgm:spPr/>
      <dgm:t>
        <a:bodyPr/>
        <a:lstStyle/>
        <a:p>
          <a:endParaRPr lang="nl-NL"/>
        </a:p>
      </dgm:t>
    </dgm:pt>
    <dgm:pt modelId="{580BB931-44F6-4F57-B574-6EF8F64522AB}">
      <dgm:prSet phldrT="[Text]"/>
      <dgm:spPr/>
      <dgm:t>
        <a:bodyPr/>
        <a:lstStyle/>
        <a:p>
          <a:r>
            <a:rPr lang="nl-NL" dirty="0"/>
            <a:t>Consumptie</a:t>
          </a:r>
        </a:p>
      </dgm:t>
    </dgm:pt>
    <dgm:pt modelId="{53F1C6E1-7C53-4AA9-9702-83C5C29826CA}" type="parTrans" cxnId="{8A2E15FA-0959-42CD-981E-C52CDD687E9B}">
      <dgm:prSet/>
      <dgm:spPr/>
      <dgm:t>
        <a:bodyPr/>
        <a:lstStyle/>
        <a:p>
          <a:endParaRPr lang="nl-NL"/>
        </a:p>
      </dgm:t>
    </dgm:pt>
    <dgm:pt modelId="{75DAD707-3A62-4239-8C8F-125168A4E223}" type="sibTrans" cxnId="{8A2E15FA-0959-42CD-981E-C52CDD687E9B}">
      <dgm:prSet/>
      <dgm:spPr/>
      <dgm:t>
        <a:bodyPr/>
        <a:lstStyle/>
        <a:p>
          <a:r>
            <a:rPr lang="nl-NL" dirty="0"/>
            <a:t>T</a:t>
          </a:r>
        </a:p>
      </dgm:t>
    </dgm:pt>
    <dgm:pt modelId="{25C8A140-EAC4-48A3-B6A4-7176E8571712}">
      <dgm:prSet phldrT="[Text]"/>
      <dgm:spPr/>
      <dgm:t>
        <a:bodyPr/>
        <a:lstStyle/>
        <a:p>
          <a:r>
            <a:rPr lang="nl-NL" dirty="0"/>
            <a:t>Afval</a:t>
          </a:r>
        </a:p>
      </dgm:t>
    </dgm:pt>
    <dgm:pt modelId="{D0BC8362-C391-4320-9EF2-56CA3567BA1F}" type="parTrans" cxnId="{E00DC309-2084-42A6-A146-3AF82A742D33}">
      <dgm:prSet/>
      <dgm:spPr/>
      <dgm:t>
        <a:bodyPr/>
        <a:lstStyle/>
        <a:p>
          <a:endParaRPr lang="nl-NL"/>
        </a:p>
      </dgm:t>
    </dgm:pt>
    <dgm:pt modelId="{79F91197-FEF4-48F4-AA89-1B564E0D64A0}" type="sibTrans" cxnId="{E00DC309-2084-42A6-A146-3AF82A742D33}">
      <dgm:prSet/>
      <dgm:spPr/>
      <dgm:t>
        <a:bodyPr/>
        <a:lstStyle/>
        <a:p>
          <a:endParaRPr lang="nl-NL"/>
        </a:p>
      </dgm:t>
    </dgm:pt>
    <dgm:pt modelId="{61FECE69-B0B2-4B64-A86E-186E8BD68EC0}" type="pres">
      <dgm:prSet presAssocID="{C2AB24D9-1CAB-425E-80E8-C0CEACB66C05}" presName="Name0" presStyleCnt="0">
        <dgm:presLayoutVars>
          <dgm:dir/>
          <dgm:resizeHandles val="exact"/>
        </dgm:presLayoutVars>
      </dgm:prSet>
      <dgm:spPr/>
    </dgm:pt>
    <dgm:pt modelId="{F1E75F55-DFE0-4942-B9D1-34A3FB8BB17E}" type="pres">
      <dgm:prSet presAssocID="{F43BF67C-5D33-42C9-BAEC-A20EFE44FAD1}" presName="node" presStyleLbl="node1" presStyleIdx="0" presStyleCnt="3" custScaleX="122292" custLinFactNeighborX="-20490" custLinFactNeighborY="0">
        <dgm:presLayoutVars>
          <dgm:bulletEnabled val="1"/>
        </dgm:presLayoutVars>
      </dgm:prSet>
      <dgm:spPr/>
    </dgm:pt>
    <dgm:pt modelId="{13D02CB6-3916-4D52-9C78-E9C17EE329B8}" type="pres">
      <dgm:prSet presAssocID="{F8C6046D-71E1-42C2-9C40-E3E399C75F81}" presName="sibTrans" presStyleLbl="sibTrans2D1" presStyleIdx="0" presStyleCnt="2"/>
      <dgm:spPr/>
    </dgm:pt>
    <dgm:pt modelId="{A1BE3591-1392-49EE-B3B7-EDB58A570D41}" type="pres">
      <dgm:prSet presAssocID="{F8C6046D-71E1-42C2-9C40-E3E399C75F81}" presName="connectorText" presStyleLbl="sibTrans2D1" presStyleIdx="0" presStyleCnt="2"/>
      <dgm:spPr/>
    </dgm:pt>
    <dgm:pt modelId="{E941F386-20C5-4BBF-90A8-9F4A1D6970AA}" type="pres">
      <dgm:prSet presAssocID="{580BB931-44F6-4F57-B574-6EF8F64522AB}" presName="node" presStyleLbl="node1" presStyleIdx="1" presStyleCnt="3">
        <dgm:presLayoutVars>
          <dgm:bulletEnabled val="1"/>
        </dgm:presLayoutVars>
      </dgm:prSet>
      <dgm:spPr/>
    </dgm:pt>
    <dgm:pt modelId="{793DA8E8-0C97-4B97-ADF8-38B764A44F82}" type="pres">
      <dgm:prSet presAssocID="{75DAD707-3A62-4239-8C8F-125168A4E223}" presName="sibTrans" presStyleLbl="sibTrans2D1" presStyleIdx="1" presStyleCnt="2"/>
      <dgm:spPr/>
    </dgm:pt>
    <dgm:pt modelId="{64D5B0D0-D2D0-4160-96D8-C39CE857B017}" type="pres">
      <dgm:prSet presAssocID="{75DAD707-3A62-4239-8C8F-125168A4E223}" presName="connectorText" presStyleLbl="sibTrans2D1" presStyleIdx="1" presStyleCnt="2"/>
      <dgm:spPr/>
    </dgm:pt>
    <dgm:pt modelId="{C6C3C769-F59D-4224-BCED-FF30FA7270A4}" type="pres">
      <dgm:prSet presAssocID="{25C8A140-EAC4-48A3-B6A4-7176E8571712}" presName="node" presStyleLbl="node1" presStyleIdx="2" presStyleCnt="3" custScaleX="108799">
        <dgm:presLayoutVars>
          <dgm:bulletEnabled val="1"/>
        </dgm:presLayoutVars>
      </dgm:prSet>
      <dgm:spPr/>
    </dgm:pt>
  </dgm:ptLst>
  <dgm:cxnLst>
    <dgm:cxn modelId="{E00DC309-2084-42A6-A146-3AF82A742D33}" srcId="{C2AB24D9-1CAB-425E-80E8-C0CEACB66C05}" destId="{25C8A140-EAC4-48A3-B6A4-7176E8571712}" srcOrd="2" destOrd="0" parTransId="{D0BC8362-C391-4320-9EF2-56CA3567BA1F}" sibTransId="{79F91197-FEF4-48F4-AA89-1B564E0D64A0}"/>
    <dgm:cxn modelId="{3B125E20-8A3C-417F-B9A3-E5D6457319D5}" type="presOf" srcId="{F8C6046D-71E1-42C2-9C40-E3E399C75F81}" destId="{A1BE3591-1392-49EE-B3B7-EDB58A570D41}" srcOrd="1" destOrd="0" presId="urn:microsoft.com/office/officeart/2005/8/layout/process1"/>
    <dgm:cxn modelId="{93303B72-3A4D-4966-8DBE-BBDFB6124DC9}" type="presOf" srcId="{25C8A140-EAC4-48A3-B6A4-7176E8571712}" destId="{C6C3C769-F59D-4224-BCED-FF30FA7270A4}" srcOrd="0" destOrd="0" presId="urn:microsoft.com/office/officeart/2005/8/layout/process1"/>
    <dgm:cxn modelId="{7015B59E-D9A6-4EED-8528-DFCD693DD683}" type="presOf" srcId="{F8C6046D-71E1-42C2-9C40-E3E399C75F81}" destId="{13D02CB6-3916-4D52-9C78-E9C17EE329B8}" srcOrd="0" destOrd="0" presId="urn:microsoft.com/office/officeart/2005/8/layout/process1"/>
    <dgm:cxn modelId="{5C9DCBA3-0B4D-4A7A-B696-7D25226D5744}" type="presOf" srcId="{75DAD707-3A62-4239-8C8F-125168A4E223}" destId="{793DA8E8-0C97-4B97-ADF8-38B764A44F82}" srcOrd="0" destOrd="0" presId="urn:microsoft.com/office/officeart/2005/8/layout/process1"/>
    <dgm:cxn modelId="{AA2C2FB8-65C6-43F9-BDBA-9D033D468B54}" type="presOf" srcId="{75DAD707-3A62-4239-8C8F-125168A4E223}" destId="{64D5B0D0-D2D0-4160-96D8-C39CE857B017}" srcOrd="1" destOrd="0" presId="urn:microsoft.com/office/officeart/2005/8/layout/process1"/>
    <dgm:cxn modelId="{854A3DBB-4762-4DD2-A5C6-7FDB67AEA6A9}" type="presOf" srcId="{F43BF67C-5D33-42C9-BAEC-A20EFE44FAD1}" destId="{F1E75F55-DFE0-4942-B9D1-34A3FB8BB17E}" srcOrd="0" destOrd="0" presId="urn:microsoft.com/office/officeart/2005/8/layout/process1"/>
    <dgm:cxn modelId="{1F4EB0C8-1E61-4A4E-893E-1ED8B0794A10}" srcId="{C2AB24D9-1CAB-425E-80E8-C0CEACB66C05}" destId="{F43BF67C-5D33-42C9-BAEC-A20EFE44FAD1}" srcOrd="0" destOrd="0" parTransId="{4325CE97-2449-4965-B54D-C071E14524D6}" sibTransId="{F8C6046D-71E1-42C2-9C40-E3E399C75F81}"/>
    <dgm:cxn modelId="{3D1101D9-3E0E-4324-88DB-EAEC73DF1965}" type="presOf" srcId="{580BB931-44F6-4F57-B574-6EF8F64522AB}" destId="{E941F386-20C5-4BBF-90A8-9F4A1D6970AA}" srcOrd="0" destOrd="0" presId="urn:microsoft.com/office/officeart/2005/8/layout/process1"/>
    <dgm:cxn modelId="{D4F1AAF4-F005-492E-8274-E1EC01A953F6}" type="presOf" srcId="{C2AB24D9-1CAB-425E-80E8-C0CEACB66C05}" destId="{61FECE69-B0B2-4B64-A86E-186E8BD68EC0}" srcOrd="0" destOrd="0" presId="urn:microsoft.com/office/officeart/2005/8/layout/process1"/>
    <dgm:cxn modelId="{8A2E15FA-0959-42CD-981E-C52CDD687E9B}" srcId="{C2AB24D9-1CAB-425E-80E8-C0CEACB66C05}" destId="{580BB931-44F6-4F57-B574-6EF8F64522AB}" srcOrd="1" destOrd="0" parTransId="{53F1C6E1-7C53-4AA9-9702-83C5C29826CA}" sibTransId="{75DAD707-3A62-4239-8C8F-125168A4E223}"/>
    <dgm:cxn modelId="{A22E01C3-1F18-4A5F-9CBF-92B7B43D44A9}" type="presParOf" srcId="{61FECE69-B0B2-4B64-A86E-186E8BD68EC0}" destId="{F1E75F55-DFE0-4942-B9D1-34A3FB8BB17E}" srcOrd="0" destOrd="0" presId="urn:microsoft.com/office/officeart/2005/8/layout/process1"/>
    <dgm:cxn modelId="{6EE72DB8-BB1A-448E-9106-3D9A74790F8A}" type="presParOf" srcId="{61FECE69-B0B2-4B64-A86E-186E8BD68EC0}" destId="{13D02CB6-3916-4D52-9C78-E9C17EE329B8}" srcOrd="1" destOrd="0" presId="urn:microsoft.com/office/officeart/2005/8/layout/process1"/>
    <dgm:cxn modelId="{85F1C432-B238-4B67-B3A3-7BDE7B0007CC}" type="presParOf" srcId="{13D02CB6-3916-4D52-9C78-E9C17EE329B8}" destId="{A1BE3591-1392-49EE-B3B7-EDB58A570D41}" srcOrd="0" destOrd="0" presId="urn:microsoft.com/office/officeart/2005/8/layout/process1"/>
    <dgm:cxn modelId="{83C599DC-2EFB-4F62-8316-10352F7549BA}" type="presParOf" srcId="{61FECE69-B0B2-4B64-A86E-186E8BD68EC0}" destId="{E941F386-20C5-4BBF-90A8-9F4A1D6970AA}" srcOrd="2" destOrd="0" presId="urn:microsoft.com/office/officeart/2005/8/layout/process1"/>
    <dgm:cxn modelId="{E19A2215-C411-4641-82DA-D691551976EE}" type="presParOf" srcId="{61FECE69-B0B2-4B64-A86E-186E8BD68EC0}" destId="{793DA8E8-0C97-4B97-ADF8-38B764A44F82}" srcOrd="3" destOrd="0" presId="urn:microsoft.com/office/officeart/2005/8/layout/process1"/>
    <dgm:cxn modelId="{C80C2E40-BF4C-490D-AE29-DD6878C13C1B}" type="presParOf" srcId="{793DA8E8-0C97-4B97-ADF8-38B764A44F82}" destId="{64D5B0D0-D2D0-4160-96D8-C39CE857B017}" srcOrd="0" destOrd="0" presId="urn:microsoft.com/office/officeart/2005/8/layout/process1"/>
    <dgm:cxn modelId="{E46FBCD7-614B-4F38-998A-DC3157C1A4E7}" type="presParOf" srcId="{61FECE69-B0B2-4B64-A86E-186E8BD68EC0}" destId="{C6C3C769-F59D-4224-BCED-FF30FA7270A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5F55-DFE0-4942-B9D1-34A3FB8BB17E}">
      <dsp:nvSpPr>
        <dsp:cNvPr id="0" name=""/>
        <dsp:cNvSpPr/>
      </dsp:nvSpPr>
      <dsp:spPr>
        <a:xfrm>
          <a:off x="0" y="1587301"/>
          <a:ext cx="1812768" cy="889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Productie</a:t>
          </a:r>
        </a:p>
      </dsp:txBody>
      <dsp:txXfrm>
        <a:off x="26050" y="1613351"/>
        <a:ext cx="1760668" cy="837296"/>
      </dsp:txXfrm>
    </dsp:sp>
    <dsp:sp modelId="{13D02CB6-3916-4D52-9C78-E9C17EE329B8}">
      <dsp:nvSpPr>
        <dsp:cNvPr id="0" name=""/>
        <dsp:cNvSpPr/>
      </dsp:nvSpPr>
      <dsp:spPr>
        <a:xfrm>
          <a:off x="1961286" y="1848191"/>
          <a:ext cx="314858" cy="367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1961286" y="1921714"/>
        <a:ext cx="220401" cy="220571"/>
      </dsp:txXfrm>
    </dsp:sp>
    <dsp:sp modelId="{E941F386-20C5-4BBF-90A8-9F4A1D6970AA}">
      <dsp:nvSpPr>
        <dsp:cNvPr id="0" name=""/>
        <dsp:cNvSpPr/>
      </dsp:nvSpPr>
      <dsp:spPr>
        <a:xfrm>
          <a:off x="2406841" y="1587301"/>
          <a:ext cx="1482328" cy="889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Consumptie</a:t>
          </a:r>
        </a:p>
      </dsp:txBody>
      <dsp:txXfrm>
        <a:off x="2432891" y="1613351"/>
        <a:ext cx="1430228" cy="837296"/>
      </dsp:txXfrm>
    </dsp:sp>
    <dsp:sp modelId="{793DA8E8-0C97-4B97-ADF8-38B764A44F82}">
      <dsp:nvSpPr>
        <dsp:cNvPr id="0" name=""/>
        <dsp:cNvSpPr/>
      </dsp:nvSpPr>
      <dsp:spPr>
        <a:xfrm>
          <a:off x="4037402" y="1848191"/>
          <a:ext cx="314253" cy="367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t>T</a:t>
          </a:r>
        </a:p>
      </dsp:txBody>
      <dsp:txXfrm>
        <a:off x="4037402" y="1921714"/>
        <a:ext cx="219977" cy="220571"/>
      </dsp:txXfrm>
    </dsp:sp>
    <dsp:sp modelId="{C6C3C769-F59D-4224-BCED-FF30FA7270A4}">
      <dsp:nvSpPr>
        <dsp:cNvPr id="0" name=""/>
        <dsp:cNvSpPr/>
      </dsp:nvSpPr>
      <dsp:spPr>
        <a:xfrm>
          <a:off x="4482100" y="1587301"/>
          <a:ext cx="1612758" cy="889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Afval</a:t>
          </a:r>
        </a:p>
      </dsp:txBody>
      <dsp:txXfrm>
        <a:off x="4508150" y="1613351"/>
        <a:ext cx="1560658" cy="8372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1DEF64-2DDF-4466-805B-856676F1ACFC}" type="datetimeFigureOut">
              <a:rPr lang="nl-NL" smtClean="0"/>
              <a:pPr/>
              <a:t>31-1-2021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B31768-A2FE-47FF-91C0-926234CAEE62}" type="slidenum">
              <a:rPr lang="nl-NL" smtClean="0"/>
              <a:pPr/>
              <a:t>‹nr.›</a:t>
            </a:fld>
            <a:endParaRPr lang="nl-NL"/>
          </a:p>
        </p:txBody>
      </p:sp>
    </p:spTree>
    <p:extLst>
      <p:ext uri="{BB962C8B-B14F-4D97-AF65-F5344CB8AC3E}">
        <p14:creationId xmlns:p14="http://schemas.microsoft.com/office/powerpoint/2010/main" val="387222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31768-A2FE-47FF-91C0-926234CAEE62}" type="slidenum">
              <a:rPr lang="nl-NL" smtClean="0"/>
              <a:pPr/>
              <a:t>1</a:t>
            </a:fld>
            <a:endParaRPr lang="nl-NL"/>
          </a:p>
        </p:txBody>
      </p:sp>
    </p:spTree>
    <p:extLst>
      <p:ext uri="{BB962C8B-B14F-4D97-AF65-F5344CB8AC3E}">
        <p14:creationId xmlns:p14="http://schemas.microsoft.com/office/powerpoint/2010/main" val="313870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2</a:t>
            </a:fld>
            <a:endParaRPr lang="nl-NL"/>
          </a:p>
        </p:txBody>
      </p:sp>
    </p:spTree>
    <p:extLst>
      <p:ext uri="{BB962C8B-B14F-4D97-AF65-F5344CB8AC3E}">
        <p14:creationId xmlns:p14="http://schemas.microsoft.com/office/powerpoint/2010/main" val="131213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06A625C-D22C-4550-9D2F-D751B09008B8}"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4</a:t>
            </a:fld>
            <a:endParaRPr lang="nl-NL"/>
          </a:p>
        </p:txBody>
      </p:sp>
    </p:spTree>
    <p:extLst>
      <p:ext uri="{BB962C8B-B14F-4D97-AF65-F5344CB8AC3E}">
        <p14:creationId xmlns:p14="http://schemas.microsoft.com/office/powerpoint/2010/main" val="106018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5</a:t>
            </a:fld>
            <a:endParaRPr lang="nl-NL"/>
          </a:p>
        </p:txBody>
      </p:sp>
    </p:spTree>
    <p:extLst>
      <p:ext uri="{BB962C8B-B14F-4D97-AF65-F5344CB8AC3E}">
        <p14:creationId xmlns:p14="http://schemas.microsoft.com/office/powerpoint/2010/main" val="33055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6</a:t>
            </a:fld>
            <a:endParaRPr lang="nl-NL"/>
          </a:p>
        </p:txBody>
      </p:sp>
    </p:spTree>
    <p:extLst>
      <p:ext uri="{BB962C8B-B14F-4D97-AF65-F5344CB8AC3E}">
        <p14:creationId xmlns:p14="http://schemas.microsoft.com/office/powerpoint/2010/main" val="10254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7018D55-A1D6-4E1B-A334-0EAD7E1CF507}" type="slidenum">
              <a:rPr lang="nl-NL" smtClean="0"/>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8</a:t>
            </a:fld>
            <a:endParaRPr lang="nl-NL"/>
          </a:p>
        </p:txBody>
      </p:sp>
    </p:spTree>
    <p:extLst>
      <p:ext uri="{BB962C8B-B14F-4D97-AF65-F5344CB8AC3E}">
        <p14:creationId xmlns:p14="http://schemas.microsoft.com/office/powerpoint/2010/main" val="50018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31768-A2FE-47FF-91C0-926234CAEE62}" type="slidenum">
              <a:rPr lang="nl-NL" smtClean="0"/>
              <a:pPr/>
              <a:t>9</a:t>
            </a:fld>
            <a:endParaRPr lang="nl-NL"/>
          </a:p>
        </p:txBody>
      </p:sp>
    </p:spTree>
    <p:extLst>
      <p:ext uri="{BB962C8B-B14F-4D97-AF65-F5344CB8AC3E}">
        <p14:creationId xmlns:p14="http://schemas.microsoft.com/office/powerpoint/2010/main" val="238614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72CB13-7082-CE45-9E52-766F172B2ED4}"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66908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2CB13-7082-CE45-9E52-766F172B2ED4}"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427387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2CB13-7082-CE45-9E52-766F172B2ED4}"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79599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2CB13-7082-CE45-9E52-766F172B2ED4}"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10199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2CB13-7082-CE45-9E52-766F172B2ED4}"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324111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72CB13-7082-CE45-9E52-766F172B2ED4}"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24825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72CB13-7082-CE45-9E52-766F172B2ED4}" type="datetimeFigureOut">
              <a:rPr lang="en-US" smtClean="0"/>
              <a:pPr/>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79525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2CB13-7082-CE45-9E52-766F172B2ED4}"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270685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2CB13-7082-CE45-9E52-766F172B2ED4}" type="datetimeFigureOut">
              <a:rPr lang="en-US" smtClean="0"/>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4342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72CB13-7082-CE45-9E52-766F172B2ED4}"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155659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72CB13-7082-CE45-9E52-766F172B2ED4}"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0848-2AFF-FB4E-8F03-A9F4C7D2B5B7}" type="slidenum">
              <a:rPr lang="en-US" smtClean="0"/>
              <a:pPr/>
              <a:t>‹nr.›</a:t>
            </a:fld>
            <a:endParaRPr lang="en-US"/>
          </a:p>
        </p:txBody>
      </p:sp>
    </p:spTree>
    <p:extLst>
      <p:ext uri="{BB962C8B-B14F-4D97-AF65-F5344CB8AC3E}">
        <p14:creationId xmlns:p14="http://schemas.microsoft.com/office/powerpoint/2010/main" val="272531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2CB13-7082-CE45-9E52-766F172B2ED4}" type="datetimeFigureOut">
              <a:rPr lang="en-US" smtClean="0"/>
              <a:pPr/>
              <a:t>1/31/2021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0848-2AFF-FB4E-8F03-A9F4C7D2B5B7}" type="slidenum">
              <a:rPr lang="en-US" smtClean="0"/>
              <a:pPr/>
              <a:t>‹nr.›</a:t>
            </a:fld>
            <a:endParaRPr lang="en-US"/>
          </a:p>
        </p:txBody>
      </p:sp>
    </p:spTree>
    <p:extLst>
      <p:ext uri="{BB962C8B-B14F-4D97-AF65-F5344CB8AC3E}">
        <p14:creationId xmlns:p14="http://schemas.microsoft.com/office/powerpoint/2010/main" val="325044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Gtv1NqRKM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nl/url?sa=i&amp;rct=j&amp;q=&amp;esrc=s&amp;frm=1&amp;source=images&amp;cd=&amp;cad=rja&amp;uact=8&amp;ved=0ahUKEwiquO_b4JLKAhXBcQ8KHQ7aBAkQjRwIBw&amp;url=http://www2.natuurenmilieu.nl/themas/introvoedsel/&amp;psig=AFQjCNHZSi6OyJfYLZnlrJiUTqI0_UlMEw&amp;ust=1452086176685622"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3703053" y="1524000"/>
            <a:ext cx="184666" cy="369332"/>
          </a:xfrm>
          <a:prstGeom prst="rect">
            <a:avLst/>
          </a:prstGeom>
          <a:noFill/>
        </p:spPr>
        <p:txBody>
          <a:bodyPr wrap="none" rtlCol="0">
            <a:spAutoFit/>
          </a:bodyPr>
          <a:lstStyle/>
          <a:p>
            <a:endParaRPr lang="en-US" dirty="0"/>
          </a:p>
        </p:txBody>
      </p:sp>
      <p:pic>
        <p:nvPicPr>
          <p:cNvPr id="5" name="Picture 2" descr="C:\Users\irispauw\Documents\IPAB\fase 3 UCU\afbeeldingen\stad in glazen bol.jpg"/>
          <p:cNvPicPr>
            <a:picLocks noChangeAspect="1" noChangeArrowheads="1"/>
          </p:cNvPicPr>
          <p:nvPr/>
        </p:nvPicPr>
        <p:blipFill>
          <a:blip r:embed="rId3" cstate="print"/>
          <a:srcRect/>
          <a:stretch>
            <a:fillRect/>
          </a:stretch>
        </p:blipFill>
        <p:spPr bwMode="auto">
          <a:xfrm>
            <a:off x="0" y="-272450"/>
            <a:ext cx="9144000" cy="7094948"/>
          </a:xfrm>
          <a:prstGeom prst="rect">
            <a:avLst/>
          </a:prstGeom>
          <a:noFill/>
        </p:spPr>
      </p:pic>
      <p:sp>
        <p:nvSpPr>
          <p:cNvPr id="7" name="TextBox 6"/>
          <p:cNvSpPr txBox="1"/>
          <p:nvPr/>
        </p:nvSpPr>
        <p:spPr>
          <a:xfrm>
            <a:off x="5481053" y="909053"/>
            <a:ext cx="255336" cy="369332"/>
          </a:xfrm>
          <a:prstGeom prst="rect">
            <a:avLst/>
          </a:prstGeom>
          <a:noFill/>
        </p:spPr>
        <p:txBody>
          <a:bodyPr wrap="none" rtlCol="0">
            <a:spAutoFit/>
          </a:bodyPr>
          <a:lstStyle/>
          <a:p>
            <a:r>
              <a:rPr lang="en-US" dirty="0"/>
              <a:t>-</a:t>
            </a:r>
          </a:p>
        </p:txBody>
      </p:sp>
      <p:sp>
        <p:nvSpPr>
          <p:cNvPr id="8" name="Rectangle 7"/>
          <p:cNvSpPr/>
          <p:nvPr/>
        </p:nvSpPr>
        <p:spPr>
          <a:xfrm>
            <a:off x="123528" y="169378"/>
            <a:ext cx="8334672" cy="1938992"/>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b="1" dirty="0">
                <a:solidFill>
                  <a:schemeClr val="bg1"/>
                </a:solidFill>
              </a:rPr>
              <a:t>Lessenserie</a:t>
            </a:r>
          </a:p>
          <a:p>
            <a:r>
              <a:rPr lang="nl-NL" sz="2800" b="1" dirty="0">
                <a:solidFill>
                  <a:schemeClr val="bg1"/>
                </a:solidFill>
              </a:rPr>
              <a:t>Scenario’s voor de stad van de toekomst</a:t>
            </a:r>
            <a:endParaRPr lang="en-US" sz="2800" b="1" dirty="0">
              <a:solidFill>
                <a:schemeClr val="bg1"/>
              </a:solidFill>
            </a:endParaRPr>
          </a:p>
          <a:p>
            <a:r>
              <a:rPr lang="en-US" sz="2800" b="1">
                <a:solidFill>
                  <a:schemeClr val="bg1"/>
                </a:solidFill>
              </a:rPr>
              <a:t>Les </a:t>
            </a:r>
            <a:r>
              <a:rPr lang="en-US" sz="2800" b="1" dirty="0">
                <a:solidFill>
                  <a:schemeClr val="bg1"/>
                </a:solidFill>
              </a:rPr>
              <a:t>3</a:t>
            </a:r>
            <a:r>
              <a:rPr lang="en-US" sz="2800" b="1">
                <a:solidFill>
                  <a:schemeClr val="bg1"/>
                </a:solidFill>
              </a:rPr>
              <a:t> </a:t>
            </a:r>
            <a:endParaRPr lang="en-US" sz="2800" b="1" dirty="0">
              <a:solidFill>
                <a:schemeClr val="bg1"/>
              </a:solidFill>
            </a:endParaRPr>
          </a:p>
          <a:p>
            <a:endParaRPr lang="en-US"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90808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45D0E-14CB-4AE5-879D-16C8D3962849}"/>
              </a:ext>
            </a:extLst>
          </p:cNvPr>
          <p:cNvSpPr>
            <a:spLocks noGrp="1"/>
          </p:cNvSpPr>
          <p:nvPr>
            <p:ph type="title"/>
          </p:nvPr>
        </p:nvSpPr>
        <p:spPr/>
        <p:txBody>
          <a:bodyPr/>
          <a:lstStyle/>
          <a:p>
            <a:r>
              <a:rPr lang="nl-NL" dirty="0"/>
              <a:t>Afronding en vooruitblik</a:t>
            </a:r>
            <a:endParaRPr lang="en-US" dirty="0"/>
          </a:p>
        </p:txBody>
      </p:sp>
      <p:sp>
        <p:nvSpPr>
          <p:cNvPr id="3" name="Tijdelijke aanduiding voor inhoud 2">
            <a:extLst>
              <a:ext uri="{FF2B5EF4-FFF2-40B4-BE49-F238E27FC236}">
                <a16:creationId xmlns:a16="http://schemas.microsoft.com/office/drawing/2014/main" id="{E8F5872B-E13D-4FCC-8A08-773B09EAD676}"/>
              </a:ext>
            </a:extLst>
          </p:cNvPr>
          <p:cNvSpPr>
            <a:spLocks noGrp="1"/>
          </p:cNvSpPr>
          <p:nvPr>
            <p:ph idx="1"/>
          </p:nvPr>
        </p:nvSpPr>
        <p:spPr>
          <a:xfrm>
            <a:off x="84337" y="1417638"/>
            <a:ext cx="8722311" cy="4525963"/>
          </a:xfrm>
        </p:spPr>
        <p:txBody>
          <a:bodyPr>
            <a:normAutofit lnSpcReduction="10000"/>
          </a:bodyPr>
          <a:lstStyle/>
          <a:p>
            <a:r>
              <a:rPr lang="nl-NL" dirty="0"/>
              <a:t>Toekomstbeelden</a:t>
            </a:r>
          </a:p>
          <a:p>
            <a:r>
              <a:rPr lang="nl-NL" dirty="0"/>
              <a:t>Kennis</a:t>
            </a:r>
          </a:p>
          <a:p>
            <a:pPr lvl="1"/>
            <a:r>
              <a:rPr lang="nl-NL" dirty="0"/>
              <a:t>Volgende keer: trends in de stad van de toekomst</a:t>
            </a:r>
          </a:p>
          <a:p>
            <a:pPr lvl="1"/>
            <a:endParaRPr lang="nl-NL" dirty="0"/>
          </a:p>
          <a:p>
            <a:pPr marL="457200" lvl="1" indent="0">
              <a:buNone/>
            </a:pPr>
            <a:r>
              <a:rPr lang="en-US" dirty="0" err="1"/>
              <a:t>Huiswerk</a:t>
            </a:r>
            <a:r>
              <a:rPr lang="en-US" dirty="0"/>
              <a:t>: </a:t>
            </a:r>
          </a:p>
          <a:p>
            <a:pPr marL="457200" lvl="1" indent="0">
              <a:buNone/>
            </a:pPr>
            <a:r>
              <a:rPr lang="en-US" dirty="0"/>
              <a:t>Zorg </a:t>
            </a:r>
            <a:r>
              <a:rPr lang="en-US" dirty="0" err="1"/>
              <a:t>dat</a:t>
            </a:r>
            <a:r>
              <a:rPr lang="en-US" dirty="0"/>
              <a:t> je </a:t>
            </a:r>
            <a:r>
              <a:rPr lang="en-US" dirty="0" err="1"/>
              <a:t>gelezen</a:t>
            </a:r>
            <a:r>
              <a:rPr lang="en-US" dirty="0"/>
              <a:t> </a:t>
            </a:r>
            <a:r>
              <a:rPr lang="en-US" dirty="0" err="1"/>
              <a:t>hebt</a:t>
            </a:r>
            <a:r>
              <a:rPr lang="en-US" dirty="0"/>
              <a:t>: </a:t>
            </a:r>
          </a:p>
          <a:p>
            <a:pPr lvl="1">
              <a:buFontTx/>
              <a:buChar char="-"/>
            </a:pPr>
            <a:r>
              <a:rPr lang="en-US" dirty="0"/>
              <a:t>De </a:t>
            </a:r>
            <a:r>
              <a:rPr lang="en-US" dirty="0" err="1"/>
              <a:t>drie</a:t>
            </a:r>
            <a:r>
              <a:rPr lang="en-US" dirty="0"/>
              <a:t> A4-tjes met </a:t>
            </a:r>
            <a:r>
              <a:rPr lang="en-US" dirty="0" err="1"/>
              <a:t>toekomstscenario’s</a:t>
            </a:r>
            <a:r>
              <a:rPr lang="en-US" dirty="0"/>
              <a:t> </a:t>
            </a:r>
            <a:r>
              <a:rPr lang="en-US" dirty="0" err="1"/>
              <a:t>uit</a:t>
            </a:r>
            <a:r>
              <a:rPr lang="en-US" dirty="0"/>
              <a:t> les 1 </a:t>
            </a:r>
            <a:r>
              <a:rPr lang="en-US" dirty="0" err="1"/>
              <a:t>en</a:t>
            </a:r>
            <a:r>
              <a:rPr lang="en-US" dirty="0"/>
              <a:t> 2</a:t>
            </a:r>
          </a:p>
          <a:p>
            <a:pPr lvl="1">
              <a:buFontTx/>
              <a:buChar char="-"/>
            </a:pPr>
            <a:r>
              <a:rPr lang="en-US" dirty="0" err="1"/>
              <a:t>Leestekst</a:t>
            </a:r>
            <a:r>
              <a:rPr lang="en-US" dirty="0"/>
              <a:t> </a:t>
            </a:r>
            <a:r>
              <a:rPr lang="en-US" dirty="0" err="1"/>
              <a:t>uit</a:t>
            </a:r>
            <a:r>
              <a:rPr lang="en-US" dirty="0"/>
              <a:t> les 2: ‘</a:t>
            </a:r>
            <a:r>
              <a:rPr lang="en-US" dirty="0" err="1"/>
              <a:t>toekomstbeelden</a:t>
            </a:r>
            <a:r>
              <a:rPr lang="en-US" dirty="0"/>
              <a:t>: </a:t>
            </a:r>
            <a:r>
              <a:rPr lang="en-US" dirty="0" err="1"/>
              <a:t>een</a:t>
            </a:r>
            <a:r>
              <a:rPr lang="en-US" dirty="0"/>
              <a:t> </a:t>
            </a:r>
            <a:r>
              <a:rPr lang="en-US" dirty="0" err="1"/>
              <a:t>kwestie</a:t>
            </a:r>
            <a:r>
              <a:rPr lang="en-US" dirty="0"/>
              <a:t> van </a:t>
            </a:r>
            <a:r>
              <a:rPr lang="en-US" dirty="0" err="1"/>
              <a:t>perspectief</a:t>
            </a:r>
            <a:r>
              <a:rPr lang="en-US" dirty="0"/>
              <a:t>’? </a:t>
            </a:r>
          </a:p>
        </p:txBody>
      </p:sp>
    </p:spTree>
    <p:extLst>
      <p:ext uri="{BB962C8B-B14F-4D97-AF65-F5344CB8AC3E}">
        <p14:creationId xmlns:p14="http://schemas.microsoft.com/office/powerpoint/2010/main" val="122305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3685814"/>
              </p:ext>
            </p:extLst>
          </p:nvPr>
        </p:nvGraphicFramePr>
        <p:xfrm>
          <a:off x="444617" y="669921"/>
          <a:ext cx="8201590" cy="5831257"/>
        </p:xfrm>
        <a:graphic>
          <a:graphicData uri="http://schemas.openxmlformats.org/drawingml/2006/table">
            <a:tbl>
              <a:tblPr firstRow="1" bandRow="1">
                <a:tableStyleId>{5C22544A-7EE6-4342-B048-85BDC9FD1C3A}</a:tableStyleId>
              </a:tblPr>
              <a:tblGrid>
                <a:gridCol w="1260207">
                  <a:extLst>
                    <a:ext uri="{9D8B030D-6E8A-4147-A177-3AD203B41FA5}">
                      <a16:colId xmlns:a16="http://schemas.microsoft.com/office/drawing/2014/main" val="20000"/>
                    </a:ext>
                  </a:extLst>
                </a:gridCol>
                <a:gridCol w="6941383">
                  <a:extLst>
                    <a:ext uri="{9D8B030D-6E8A-4147-A177-3AD203B41FA5}">
                      <a16:colId xmlns:a16="http://schemas.microsoft.com/office/drawing/2014/main" val="20001"/>
                    </a:ext>
                  </a:extLst>
                </a:gridCol>
              </a:tblGrid>
              <a:tr h="721559">
                <a:tc>
                  <a:txBody>
                    <a:bodyPr/>
                    <a:lstStyle/>
                    <a:p>
                      <a:pPr algn="l"/>
                      <a:endParaRPr lang="en-US" dirty="0"/>
                    </a:p>
                  </a:txBody>
                  <a:tcPr/>
                </a:tc>
                <a:tc>
                  <a:txBody>
                    <a:bodyPr/>
                    <a:lstStyle/>
                    <a:p>
                      <a:pPr algn="l"/>
                      <a:r>
                        <a:rPr lang="nl-NL" sz="2800" dirty="0"/>
                        <a:t>Agenda</a:t>
                      </a:r>
                      <a:endParaRPr lang="en-US" sz="2800" dirty="0"/>
                    </a:p>
                  </a:txBody>
                  <a:tcPr/>
                </a:tc>
                <a:extLst>
                  <a:ext uri="{0D108BD9-81ED-4DB2-BD59-A6C34878D82A}">
                    <a16:rowId xmlns:a16="http://schemas.microsoft.com/office/drawing/2014/main" val="10000"/>
                  </a:ext>
                </a:extLst>
              </a:tr>
              <a:tr h="1378011">
                <a:tc>
                  <a:txBody>
                    <a:bodyPr/>
                    <a:lstStyle/>
                    <a:p>
                      <a:pPr algn="l"/>
                      <a:r>
                        <a:rPr lang="nl-NL" sz="2400" dirty="0"/>
                        <a:t>20 min</a:t>
                      </a:r>
                      <a:endParaRPr lang="en-US" sz="2400" dirty="0"/>
                    </a:p>
                  </a:txBody>
                  <a:tcPr/>
                </a:tc>
                <a:tc>
                  <a:txBody>
                    <a:bodyPr/>
                    <a:lstStyle/>
                    <a:p>
                      <a:pPr algn="l"/>
                      <a:r>
                        <a:rPr lang="nl-NL" sz="2400" dirty="0"/>
                        <a:t>Slogans op de vloer</a:t>
                      </a:r>
                    </a:p>
                    <a:p>
                      <a:pPr algn="l"/>
                      <a:endParaRPr lang="nl-NL" sz="2400" dirty="0"/>
                    </a:p>
                    <a:p>
                      <a:pPr marL="342900" indent="-342900" algn="l">
                        <a:buFontTx/>
                        <a:buChar char="-"/>
                      </a:pPr>
                      <a:r>
                        <a:rPr lang="nl-NL" sz="2400" dirty="0"/>
                        <a:t>optimisme/pessimisme</a:t>
                      </a:r>
                    </a:p>
                    <a:p>
                      <a:pPr marL="342900" indent="-342900" algn="l">
                        <a:buFontTx/>
                        <a:buChar char="-"/>
                      </a:pPr>
                      <a:r>
                        <a:rPr lang="nl-NL" sz="2400" dirty="0"/>
                        <a:t>conservatief/innovatief</a:t>
                      </a:r>
                    </a:p>
                    <a:p>
                      <a:pPr algn="l"/>
                      <a:endParaRPr lang="nl-NL" sz="2400" dirty="0"/>
                    </a:p>
                    <a:p>
                      <a:pPr algn="l"/>
                      <a:endParaRPr lang="en-US" sz="2400" dirty="0"/>
                    </a:p>
                  </a:txBody>
                  <a:tcPr/>
                </a:tc>
                <a:extLst>
                  <a:ext uri="{0D108BD9-81ED-4DB2-BD59-A6C34878D82A}">
                    <a16:rowId xmlns:a16="http://schemas.microsoft.com/office/drawing/2014/main" val="10001"/>
                  </a:ext>
                </a:extLst>
              </a:tr>
              <a:tr h="566229">
                <a:tc>
                  <a:txBody>
                    <a:bodyPr/>
                    <a:lstStyle/>
                    <a:p>
                      <a:pPr algn="l"/>
                      <a:r>
                        <a:rPr lang="nl-NL" sz="2400" dirty="0"/>
                        <a:t>10 min</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400" baseline="0" dirty="0"/>
                        <a:t>Terug- en vooruitblik</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err="1"/>
                        <a:t>Terug</a:t>
                      </a:r>
                      <a:r>
                        <a:rPr lang="en-US" sz="2000" baseline="0" dirty="0"/>
                        <a:t>: focus op </a:t>
                      </a:r>
                      <a:r>
                        <a:rPr lang="en-US" sz="2000" baseline="0" dirty="0" err="1"/>
                        <a:t>beelden</a:t>
                      </a:r>
                      <a:endParaRPr lang="en-US" sz="2000" baseline="0" dirty="0"/>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err="1"/>
                        <a:t>Vooruit</a:t>
                      </a:r>
                      <a:r>
                        <a:rPr lang="en-US" sz="2000" baseline="0" dirty="0"/>
                        <a:t>: focus op </a:t>
                      </a:r>
                      <a:r>
                        <a:rPr lang="en-US" sz="2000" baseline="0" dirty="0" err="1"/>
                        <a:t>kennis</a:t>
                      </a:r>
                      <a:endParaRPr lang="en-US" sz="2000" baseline="0" dirty="0"/>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t>Intro</a:t>
                      </a:r>
                      <a:r>
                        <a:rPr lang="nl-NL" sz="2000" baseline="0" dirty="0"/>
                        <a:t> op VOEDSEL in de stad van de toekomst</a:t>
                      </a:r>
                      <a:endParaRPr lang="nl-NL" sz="2000" dirty="0"/>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000" dirty="0"/>
                    </a:p>
                  </a:txBody>
                  <a:tcPr/>
                </a:tc>
                <a:extLst>
                  <a:ext uri="{0D108BD9-81ED-4DB2-BD59-A6C34878D82A}">
                    <a16:rowId xmlns:a16="http://schemas.microsoft.com/office/drawing/2014/main" val="10002"/>
                  </a:ext>
                </a:extLst>
              </a:tr>
              <a:tr h="568748">
                <a:tc>
                  <a:txBody>
                    <a:bodyPr/>
                    <a:lstStyle/>
                    <a:p>
                      <a:pPr algn="l"/>
                      <a:r>
                        <a:rPr lang="nl-NL" sz="2400" dirty="0"/>
                        <a:t>20 min</a:t>
                      </a:r>
                      <a:endParaRPr lang="en-US" sz="2400" dirty="0"/>
                    </a:p>
                  </a:txBody>
                  <a:tcPr/>
                </a:tc>
                <a:tc>
                  <a:txBody>
                    <a:bodyPr/>
                    <a:lstStyle/>
                    <a:p>
                      <a:pPr algn="l"/>
                      <a:r>
                        <a:rPr lang="nl-NL" sz="2400" dirty="0"/>
                        <a:t>Opdracht</a:t>
                      </a:r>
                      <a:r>
                        <a:rPr lang="nl-NL" sz="2400" baseline="0" dirty="0"/>
                        <a:t> voedsel in de stad van de toekomst</a:t>
                      </a:r>
                      <a:endParaRPr lang="en-US" sz="2400" dirty="0"/>
                    </a:p>
                  </a:txBody>
                  <a:tcPr/>
                </a:tc>
                <a:extLst>
                  <a:ext uri="{0D108BD9-81ED-4DB2-BD59-A6C34878D82A}">
                    <a16:rowId xmlns:a16="http://schemas.microsoft.com/office/drawing/2014/main" val="10004"/>
                  </a:ext>
                </a:extLst>
              </a:tr>
              <a:tr h="578550">
                <a:tc>
                  <a:txBody>
                    <a:bodyPr/>
                    <a:lstStyle/>
                    <a:p>
                      <a:pPr algn="l"/>
                      <a:r>
                        <a:rPr lang="nl-NL" sz="2400" dirty="0"/>
                        <a:t>10</a:t>
                      </a:r>
                      <a:endParaRPr lang="en-US" sz="2400" dirty="0"/>
                    </a:p>
                  </a:txBody>
                  <a:tcPr/>
                </a:tc>
                <a:tc>
                  <a:txBody>
                    <a:bodyPr/>
                    <a:lstStyle/>
                    <a:p>
                      <a:pPr algn="l"/>
                      <a:r>
                        <a:rPr lang="nl-NL" sz="2400" dirty="0"/>
                        <a:t>Afronding</a:t>
                      </a:r>
                      <a:r>
                        <a:rPr lang="nl-NL" sz="2400" baseline="0" dirty="0"/>
                        <a:t> </a:t>
                      </a:r>
                      <a:endParaRPr lang="en-US" sz="2400" dirty="0"/>
                    </a:p>
                  </a:txBody>
                  <a:tcPr/>
                </a:tc>
                <a:extLst>
                  <a:ext uri="{0D108BD9-81ED-4DB2-BD59-A6C34878D82A}">
                    <a16:rowId xmlns:a16="http://schemas.microsoft.com/office/drawing/2014/main" val="10005"/>
                  </a:ext>
                </a:extLst>
              </a:tr>
            </a:tbl>
          </a:graphicData>
        </a:graphic>
      </p:graphicFrame>
      <p:pic>
        <p:nvPicPr>
          <p:cNvPr id="5" name="Content Placeholder 3" descr="DOUGLAS COUPLAND.jpg"/>
          <p:cNvPicPr>
            <a:picLocks noChangeAspect="1"/>
          </p:cNvPicPr>
          <p:nvPr/>
        </p:nvPicPr>
        <p:blipFill>
          <a:blip r:embed="rId3">
            <a:extLst>
              <a:ext uri="{28A0092B-C50C-407E-A947-70E740481C1C}">
                <a14:useLocalDpi xmlns:a14="http://schemas.microsoft.com/office/drawing/2010/main" val="0"/>
              </a:ext>
            </a:extLst>
          </a:blip>
          <a:srcRect t="15556" b="15556"/>
          <a:stretch>
            <a:fillRect/>
          </a:stretch>
        </p:blipFill>
        <p:spPr>
          <a:xfrm>
            <a:off x="5810560" y="1352992"/>
            <a:ext cx="2654672" cy="1969597"/>
          </a:xfrm>
          <a:prstGeom prst="rect">
            <a:avLst/>
          </a:prstGeom>
        </p:spPr>
      </p:pic>
    </p:spTree>
    <p:extLst>
      <p:ext uri="{BB962C8B-B14F-4D97-AF65-F5344CB8AC3E}">
        <p14:creationId xmlns:p14="http://schemas.microsoft.com/office/powerpoint/2010/main" val="69116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0" y="1231714"/>
            <a:ext cx="8895425" cy="5043087"/>
          </a:xfrm>
        </p:spPr>
        <p:txBody>
          <a:bodyPr>
            <a:normAutofit fontScale="92500" lnSpcReduction="20000"/>
          </a:bodyPr>
          <a:lstStyle/>
          <a:p>
            <a:pPr marL="0" indent="0">
              <a:buNone/>
            </a:pPr>
            <a:r>
              <a:rPr lang="nl-NL" sz="2000" dirty="0"/>
              <a:t>Wat was ons einddoel? Ee</a:t>
            </a:r>
            <a:r>
              <a:rPr lang="en-US" sz="2000" dirty="0"/>
              <a:t>n </a:t>
            </a:r>
            <a:r>
              <a:rPr lang="en-US" sz="2000" dirty="0" err="1"/>
              <a:t>advies</a:t>
            </a:r>
            <a:r>
              <a:rPr lang="en-US" sz="2000" dirty="0"/>
              <a:t> </a:t>
            </a:r>
            <a:r>
              <a:rPr lang="en-US" sz="2000" dirty="0" err="1"/>
              <a:t>aan</a:t>
            </a:r>
            <a:r>
              <a:rPr lang="en-US" sz="2000" dirty="0"/>
              <a:t> de </a:t>
            </a:r>
            <a:r>
              <a:rPr lang="en-US" sz="2000" dirty="0" err="1"/>
              <a:t>burgemeester</a:t>
            </a:r>
            <a:r>
              <a:rPr lang="en-US" sz="2000" dirty="0"/>
              <a:t> van de </a:t>
            </a:r>
            <a:r>
              <a:rPr lang="en-US" sz="2000" dirty="0" err="1"/>
              <a:t>stad</a:t>
            </a:r>
            <a:r>
              <a:rPr lang="en-US" sz="2000" dirty="0"/>
              <a:t> van de </a:t>
            </a:r>
            <a:r>
              <a:rPr lang="en-US" sz="2000" dirty="0" err="1"/>
              <a:t>toekomst</a:t>
            </a:r>
            <a:endParaRPr lang="en-US" sz="2000" dirty="0"/>
          </a:p>
          <a:p>
            <a:pPr lvl="1"/>
            <a:r>
              <a:rPr lang="en-US" sz="1600" dirty="0" err="1"/>
              <a:t>Wat</a:t>
            </a:r>
            <a:r>
              <a:rPr lang="en-US" sz="1600" dirty="0"/>
              <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weten</a:t>
            </a:r>
            <a:r>
              <a:rPr lang="en-US" sz="1600" dirty="0"/>
              <a:t>? </a:t>
            </a:r>
            <a:r>
              <a:rPr lang="en-US" sz="1600" dirty="0" err="1"/>
              <a:t>Welke</a:t>
            </a:r>
            <a:r>
              <a:rPr lang="en-US" sz="1600" dirty="0"/>
              <a:t> </a:t>
            </a:r>
            <a:r>
              <a:rPr lang="en-US" sz="1600" b="1" u="sng" dirty="0" err="1"/>
              <a:t>kennis</a:t>
            </a:r>
            <a:r>
              <a:rPr lang="en-US" sz="1600" b="1" u="sng" dirty="0"/>
              <a:t> </a:t>
            </a:r>
            <a:r>
              <a:rPr lang="en-US" sz="1600" dirty="0"/>
              <a:t>is </a:t>
            </a:r>
            <a:r>
              <a:rPr lang="en-US" sz="1600" dirty="0" err="1"/>
              <a:t>belangrijk</a:t>
            </a:r>
            <a:r>
              <a:rPr lang="en-US" sz="1600" dirty="0"/>
              <a:t>?</a:t>
            </a:r>
          </a:p>
          <a:p>
            <a:pPr lvl="1"/>
            <a:endParaRPr lang="en-US" sz="1600" dirty="0"/>
          </a:p>
          <a:p>
            <a:pPr lvl="1"/>
            <a:r>
              <a:rPr lang="en-US" sz="1600" dirty="0" err="1"/>
              <a:t>Welke</a:t>
            </a:r>
            <a:r>
              <a:rPr lang="en-US" sz="1600" dirty="0"/>
              <a:t> </a:t>
            </a:r>
            <a:r>
              <a:rPr lang="en-US" sz="2600" b="1" u="sng" dirty="0" err="1">
                <a:solidFill>
                  <a:srgbClr val="FF0000"/>
                </a:solidFill>
              </a:rPr>
              <a:t>beelden</a:t>
            </a:r>
            <a:r>
              <a:rPr lang="en-US" sz="2600" dirty="0"/>
              <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als</a:t>
            </a:r>
            <a:r>
              <a:rPr lang="en-US" sz="1600" dirty="0"/>
              <a:t> </a:t>
            </a:r>
            <a:r>
              <a:rPr lang="en-US" sz="1600" dirty="0" err="1"/>
              <a:t>leidend</a:t>
            </a:r>
            <a:r>
              <a:rPr lang="en-US" sz="1600" dirty="0"/>
              <a:t> op het </a:t>
            </a:r>
            <a:r>
              <a:rPr lang="en-US" sz="1600" dirty="0" err="1"/>
              <a:t>netvlies</a:t>
            </a:r>
            <a:r>
              <a:rPr lang="en-US" sz="1600" dirty="0"/>
              <a:t> </a:t>
            </a:r>
            <a:r>
              <a:rPr lang="en-US" sz="1600" dirty="0" err="1"/>
              <a:t>hebben</a:t>
            </a:r>
            <a:r>
              <a:rPr lang="en-US" sz="1600" dirty="0"/>
              <a:t>? Welk </a:t>
            </a:r>
            <a:r>
              <a:rPr lang="en-US" sz="1600" dirty="0" err="1"/>
              <a:t>voorstellingsvermogen</a:t>
            </a:r>
            <a:r>
              <a:rPr lang="en-US" sz="1600" dirty="0"/>
              <a:t> is </a:t>
            </a:r>
            <a:r>
              <a:rPr lang="en-US" sz="1600" dirty="0" err="1"/>
              <a:t>belangrijk</a:t>
            </a:r>
            <a:r>
              <a:rPr lang="en-US" sz="1600" dirty="0"/>
              <a:t>? </a:t>
            </a:r>
          </a:p>
          <a:p>
            <a:pPr lvl="1"/>
            <a:endParaRPr lang="en-US" sz="1600" dirty="0"/>
          </a:p>
          <a:p>
            <a:pPr lvl="1"/>
            <a:r>
              <a:rPr lang="en-US" sz="1600" dirty="0"/>
              <a:t>Wat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beschermen</a:t>
            </a:r>
            <a:r>
              <a:rPr lang="en-US" sz="1600" dirty="0"/>
              <a:t>? </a:t>
            </a:r>
            <a:r>
              <a:rPr lang="en-US" sz="1600" dirty="0" err="1"/>
              <a:t>Welke</a:t>
            </a:r>
            <a:r>
              <a:rPr lang="en-US" sz="1600" dirty="0"/>
              <a:t> </a:t>
            </a:r>
            <a:r>
              <a:rPr lang="en-US" sz="1600" b="1" u="sng" dirty="0" err="1"/>
              <a:t>waarden</a:t>
            </a:r>
            <a:r>
              <a:rPr lang="en-US" sz="1600" dirty="0"/>
              <a:t> </a:t>
            </a:r>
            <a:r>
              <a:rPr lang="en-US" sz="1600" dirty="0" err="1"/>
              <a:t>zijn</a:t>
            </a:r>
            <a:r>
              <a:rPr lang="en-US" sz="1600" dirty="0"/>
              <a:t> </a:t>
            </a:r>
            <a:r>
              <a:rPr lang="en-US" sz="1600" dirty="0" err="1"/>
              <a:t>belangrijk</a:t>
            </a:r>
            <a:r>
              <a:rPr lang="en-US" sz="1600" dirty="0"/>
              <a:t>?</a:t>
            </a:r>
          </a:p>
          <a:p>
            <a:pPr marL="0" indent="0">
              <a:buNone/>
            </a:pPr>
            <a:endParaRPr lang="nl-NL" sz="2000" dirty="0"/>
          </a:p>
          <a:p>
            <a:pPr marL="0" indent="0">
              <a:buNone/>
            </a:pPr>
            <a:r>
              <a:rPr lang="nl-NL" sz="2000" dirty="0"/>
              <a:t>Terugblik: </a:t>
            </a:r>
          </a:p>
          <a:p>
            <a:pPr marL="0" indent="0">
              <a:buNone/>
            </a:pPr>
            <a:r>
              <a:rPr lang="nl-NL" sz="2000" dirty="0"/>
              <a:t>de afgelopen 2 lessen zijn we vooral bezig geweest met visies van onszelf en anderen op de toekomst: </a:t>
            </a:r>
            <a:r>
              <a:rPr lang="nl-NL" sz="2000" dirty="0" err="1">
                <a:solidFill>
                  <a:srgbClr val="FF0000"/>
                </a:solidFill>
              </a:rPr>
              <a:t>multi</a:t>
            </a:r>
            <a:r>
              <a:rPr lang="nl-NL" sz="2000" dirty="0">
                <a:solidFill>
                  <a:srgbClr val="FF0000"/>
                </a:solidFill>
              </a:rPr>
              <a:t>-perspectiviteit</a:t>
            </a:r>
            <a:r>
              <a:rPr lang="nl-NL" sz="2000" dirty="0"/>
              <a:t>. We maakten, lazen, interpreteerden toekomstbeelden. Dit deden we door middel van vragen als: ‘hoe zijn de beelden te typeren (pessimistisch optimistisch, innovatief, behoudend? En op welke redeneringen en persoonskenmerken of contexten zijn de beelden gebaseerd? Wat zeggen ze over de maker of uitdrager van de beelden?</a:t>
            </a:r>
          </a:p>
          <a:p>
            <a:pPr marL="0" indent="0">
              <a:buNone/>
            </a:pPr>
            <a:r>
              <a:rPr lang="nl-NL" sz="2000" dirty="0"/>
              <a:t>Deze kritische reflectie is niet bedoeld om tot ‘de juiste’ toekomstbeelden te komen, maar om toekomstbeelden  - die constant op ons af komen, in eigen hoofd, op TV en internet, in de politiek, op school- beter te begrijpen. </a:t>
            </a:r>
            <a:endParaRPr lang="en-US" sz="2000" dirty="0"/>
          </a:p>
        </p:txBody>
      </p:sp>
      <p:sp>
        <p:nvSpPr>
          <p:cNvPr id="3" name="Titel 2"/>
          <p:cNvSpPr>
            <a:spLocks noGrp="1"/>
          </p:cNvSpPr>
          <p:nvPr>
            <p:ph type="title"/>
          </p:nvPr>
        </p:nvSpPr>
        <p:spPr>
          <a:xfrm>
            <a:off x="457200" y="274638"/>
            <a:ext cx="8229600" cy="808438"/>
          </a:xfrm>
        </p:spPr>
        <p:txBody>
          <a:bodyPr/>
          <a:lstStyle/>
          <a:p>
            <a:r>
              <a:rPr lang="nl-NL"/>
              <a:t>Terugblik</a:t>
            </a:r>
            <a:endParaRPr lang="nl-NL" dirty="0"/>
          </a:p>
        </p:txBody>
      </p:sp>
      <p:cxnSp>
        <p:nvCxnSpPr>
          <p:cNvPr id="6" name="Straight Arrow Connector 5"/>
          <p:cNvCxnSpPr>
            <a:cxnSpLocks/>
          </p:cNvCxnSpPr>
          <p:nvPr/>
        </p:nvCxnSpPr>
        <p:spPr>
          <a:xfrm>
            <a:off x="2272937" y="2394074"/>
            <a:ext cx="5024898" cy="17076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 name="Freeform 7"/>
          <p:cNvSpPr/>
          <p:nvPr/>
        </p:nvSpPr>
        <p:spPr>
          <a:xfrm>
            <a:off x="615278" y="2198773"/>
            <a:ext cx="316214" cy="390603"/>
          </a:xfrm>
          <a:custGeom>
            <a:avLst/>
            <a:gdLst>
              <a:gd name="connsiteX0" fmla="*/ 316214 w 316214"/>
              <a:gd name="connsiteY0" fmla="*/ 382057 h 390603"/>
              <a:gd name="connsiteX1" fmla="*/ 273485 w 316214"/>
              <a:gd name="connsiteY1" fmla="*/ 347874 h 390603"/>
              <a:gd name="connsiteX2" fmla="*/ 256393 w 316214"/>
              <a:gd name="connsiteY2" fmla="*/ 322236 h 390603"/>
              <a:gd name="connsiteX3" fmla="*/ 230756 w 316214"/>
              <a:gd name="connsiteY3" fmla="*/ 296599 h 390603"/>
              <a:gd name="connsiteX4" fmla="*/ 213664 w 316214"/>
              <a:gd name="connsiteY4" fmla="*/ 270962 h 390603"/>
              <a:gd name="connsiteX5" fmla="*/ 162389 w 316214"/>
              <a:gd name="connsiteY5" fmla="*/ 219687 h 390603"/>
              <a:gd name="connsiteX6" fmla="*/ 136752 w 316214"/>
              <a:gd name="connsiteY6" fmla="*/ 134229 h 390603"/>
              <a:gd name="connsiteX7" fmla="*/ 145298 w 316214"/>
              <a:gd name="connsiteY7" fmla="*/ 6042 h 390603"/>
              <a:gd name="connsiteX8" fmla="*/ 196572 w 316214"/>
              <a:gd name="connsiteY8" fmla="*/ 14588 h 390603"/>
              <a:gd name="connsiteX9" fmla="*/ 222210 w 316214"/>
              <a:gd name="connsiteY9" fmla="*/ 31679 h 390603"/>
              <a:gd name="connsiteX10" fmla="*/ 282030 w 316214"/>
              <a:gd name="connsiteY10" fmla="*/ 74408 h 390603"/>
              <a:gd name="connsiteX11" fmla="*/ 290576 w 316214"/>
              <a:gd name="connsiteY11" fmla="*/ 125683 h 390603"/>
              <a:gd name="connsiteX12" fmla="*/ 230756 w 316214"/>
              <a:gd name="connsiteY12" fmla="*/ 142775 h 390603"/>
              <a:gd name="connsiteX13" fmla="*/ 153843 w 316214"/>
              <a:gd name="connsiteY13" fmla="*/ 168412 h 390603"/>
              <a:gd name="connsiteX14" fmla="*/ 128206 w 316214"/>
              <a:gd name="connsiteY14" fmla="*/ 176958 h 390603"/>
              <a:gd name="connsiteX15" fmla="*/ 94023 w 316214"/>
              <a:gd name="connsiteY15" fmla="*/ 194049 h 390603"/>
              <a:gd name="connsiteX16" fmla="*/ 85477 w 316214"/>
              <a:gd name="connsiteY16" fmla="*/ 253870 h 390603"/>
              <a:gd name="connsiteX17" fmla="*/ 102569 w 316214"/>
              <a:gd name="connsiteY17" fmla="*/ 330782 h 390603"/>
              <a:gd name="connsiteX18" fmla="*/ 59840 w 316214"/>
              <a:gd name="connsiteY18" fmla="*/ 390603 h 390603"/>
              <a:gd name="connsiteX19" fmla="*/ 19 w 316214"/>
              <a:gd name="connsiteY19" fmla="*/ 373511 h 3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6214" h="390603">
                <a:moveTo>
                  <a:pt x="316214" y="382057"/>
                </a:moveTo>
                <a:cubicBezTo>
                  <a:pt x="301971" y="370663"/>
                  <a:pt x="286383" y="360772"/>
                  <a:pt x="273485" y="347874"/>
                </a:cubicBezTo>
                <a:cubicBezTo>
                  <a:pt x="266222" y="340611"/>
                  <a:pt x="262968" y="330126"/>
                  <a:pt x="256393" y="322236"/>
                </a:cubicBezTo>
                <a:cubicBezTo>
                  <a:pt x="248656" y="312952"/>
                  <a:pt x="238493" y="305883"/>
                  <a:pt x="230756" y="296599"/>
                </a:cubicBezTo>
                <a:cubicBezTo>
                  <a:pt x="224181" y="288709"/>
                  <a:pt x="220488" y="278638"/>
                  <a:pt x="213664" y="270962"/>
                </a:cubicBezTo>
                <a:cubicBezTo>
                  <a:pt x="197605" y="252896"/>
                  <a:pt x="162389" y="219687"/>
                  <a:pt x="162389" y="219687"/>
                </a:cubicBezTo>
                <a:cubicBezTo>
                  <a:pt x="141584" y="157270"/>
                  <a:pt x="149668" y="185890"/>
                  <a:pt x="136752" y="134229"/>
                </a:cubicBezTo>
                <a:cubicBezTo>
                  <a:pt x="139601" y="91500"/>
                  <a:pt x="126147" y="44345"/>
                  <a:pt x="145298" y="6042"/>
                </a:cubicBezTo>
                <a:cubicBezTo>
                  <a:pt x="153047" y="-9456"/>
                  <a:pt x="180134" y="9109"/>
                  <a:pt x="196572" y="14588"/>
                </a:cubicBezTo>
                <a:cubicBezTo>
                  <a:pt x="206316" y="17836"/>
                  <a:pt x="213852" y="25709"/>
                  <a:pt x="222210" y="31679"/>
                </a:cubicBezTo>
                <a:cubicBezTo>
                  <a:pt x="296427" y="84691"/>
                  <a:pt x="221598" y="34121"/>
                  <a:pt x="282030" y="74408"/>
                </a:cubicBezTo>
                <a:cubicBezTo>
                  <a:pt x="293361" y="91405"/>
                  <a:pt x="311805" y="104454"/>
                  <a:pt x="290576" y="125683"/>
                </a:cubicBezTo>
                <a:cubicBezTo>
                  <a:pt x="286473" y="129786"/>
                  <a:pt x="231073" y="142680"/>
                  <a:pt x="230756" y="142775"/>
                </a:cubicBezTo>
                <a:cubicBezTo>
                  <a:pt x="230738" y="142780"/>
                  <a:pt x="166671" y="164136"/>
                  <a:pt x="153843" y="168412"/>
                </a:cubicBezTo>
                <a:cubicBezTo>
                  <a:pt x="145297" y="171261"/>
                  <a:pt x="136263" y="172930"/>
                  <a:pt x="128206" y="176958"/>
                </a:cubicBezTo>
                <a:lnTo>
                  <a:pt x="94023" y="194049"/>
                </a:lnTo>
                <a:cubicBezTo>
                  <a:pt x="91174" y="213989"/>
                  <a:pt x="85477" y="233727"/>
                  <a:pt x="85477" y="253870"/>
                </a:cubicBezTo>
                <a:cubicBezTo>
                  <a:pt x="85477" y="283951"/>
                  <a:pt x="93756" y="304344"/>
                  <a:pt x="102569" y="330782"/>
                </a:cubicBezTo>
                <a:cubicBezTo>
                  <a:pt x="82628" y="390603"/>
                  <a:pt x="102569" y="376360"/>
                  <a:pt x="59840" y="390603"/>
                </a:cubicBezTo>
                <a:cubicBezTo>
                  <a:pt x="-2801" y="381654"/>
                  <a:pt x="19" y="402200"/>
                  <a:pt x="19" y="37351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Vooruitblik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nl-NL" sz="2000" dirty="0"/>
              <a:t>Wat is ons einddoel: </a:t>
            </a:r>
            <a:r>
              <a:rPr lang="nl-NL" sz="2000" dirty="0" err="1"/>
              <a:t>ee</a:t>
            </a:r>
            <a:r>
              <a:rPr lang="en-US" sz="2000" dirty="0"/>
              <a:t>n </a:t>
            </a:r>
            <a:r>
              <a:rPr lang="en-US" sz="2000" dirty="0" err="1"/>
              <a:t>advies</a:t>
            </a:r>
            <a:r>
              <a:rPr lang="en-US" sz="2000" dirty="0"/>
              <a:t> </a:t>
            </a:r>
            <a:r>
              <a:rPr lang="en-US" sz="2000" dirty="0" err="1"/>
              <a:t>aan</a:t>
            </a:r>
            <a:r>
              <a:rPr lang="en-US" sz="2000" dirty="0"/>
              <a:t> de </a:t>
            </a:r>
            <a:r>
              <a:rPr lang="en-US" sz="2000" dirty="0" err="1"/>
              <a:t>burgemeester</a:t>
            </a:r>
            <a:r>
              <a:rPr lang="en-US" sz="2000" dirty="0"/>
              <a:t> van de </a:t>
            </a:r>
            <a:r>
              <a:rPr lang="en-US" sz="2000" dirty="0" err="1"/>
              <a:t>stad</a:t>
            </a:r>
            <a:r>
              <a:rPr lang="en-US" sz="2000" dirty="0"/>
              <a:t> van de </a:t>
            </a:r>
            <a:r>
              <a:rPr lang="en-US" sz="2000" dirty="0" err="1"/>
              <a:t>toekomst</a:t>
            </a:r>
            <a:endParaRPr lang="en-US" sz="2000" dirty="0"/>
          </a:p>
          <a:p>
            <a:pPr lvl="1"/>
            <a:r>
              <a:rPr lang="en-US" sz="1600" dirty="0" err="1"/>
              <a:t>Wat</a:t>
            </a:r>
            <a:r>
              <a:rPr lang="en-US" sz="1600" dirty="0"/>
              <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weten</a:t>
            </a:r>
            <a:r>
              <a:rPr lang="en-US" sz="1600" dirty="0"/>
              <a:t>? </a:t>
            </a:r>
            <a:r>
              <a:rPr lang="en-US" sz="1600" dirty="0" err="1"/>
              <a:t>Welke</a:t>
            </a:r>
            <a:r>
              <a:rPr lang="en-US" sz="1600" dirty="0"/>
              <a:t> </a:t>
            </a:r>
            <a:r>
              <a:rPr lang="en-US" dirty="0" err="1">
                <a:solidFill>
                  <a:srgbClr val="FF0000"/>
                </a:solidFill>
              </a:rPr>
              <a:t>kennis</a:t>
            </a:r>
            <a:r>
              <a:rPr lang="en-US" dirty="0"/>
              <a:t> </a:t>
            </a:r>
            <a:r>
              <a:rPr lang="en-US" sz="1600" dirty="0"/>
              <a:t>is </a:t>
            </a:r>
            <a:r>
              <a:rPr lang="en-US" sz="1600" dirty="0" err="1"/>
              <a:t>belangrijk</a:t>
            </a:r>
            <a:r>
              <a:rPr lang="en-US" sz="1600" dirty="0"/>
              <a:t>?</a:t>
            </a:r>
          </a:p>
          <a:p>
            <a:pPr lvl="1"/>
            <a:r>
              <a:rPr lang="en-US" sz="1600" dirty="0" err="1"/>
              <a:t>Welke</a:t>
            </a:r>
            <a:r>
              <a:rPr lang="en-US" sz="1600" dirty="0"/>
              <a:t> </a:t>
            </a:r>
            <a:r>
              <a:rPr lang="en-US" sz="1600" dirty="0" err="1"/>
              <a:t>beelden</a:t>
            </a:r>
            <a:r>
              <a:rPr lang="en-US" sz="1600" dirty="0"/>
              <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als</a:t>
            </a:r>
            <a:r>
              <a:rPr lang="en-US" sz="1600" dirty="0"/>
              <a:t> </a:t>
            </a:r>
            <a:r>
              <a:rPr lang="en-US" sz="1600" dirty="0" err="1"/>
              <a:t>leidend</a:t>
            </a:r>
            <a:r>
              <a:rPr lang="en-US" sz="1600" dirty="0"/>
              <a:t> op het </a:t>
            </a:r>
            <a:r>
              <a:rPr lang="en-US" sz="1600" dirty="0" err="1"/>
              <a:t>netvlies</a:t>
            </a:r>
            <a:r>
              <a:rPr lang="en-US" sz="1600" dirty="0"/>
              <a:t> </a:t>
            </a:r>
            <a:r>
              <a:rPr lang="en-US" sz="1600" dirty="0" err="1"/>
              <a:t>hebben</a:t>
            </a:r>
            <a:r>
              <a:rPr lang="en-US" sz="1600" dirty="0"/>
              <a:t>? </a:t>
            </a:r>
            <a:r>
              <a:rPr lang="en-US" sz="1600" dirty="0" err="1"/>
              <a:t>Welke</a:t>
            </a:r>
            <a:r>
              <a:rPr lang="en-US" sz="1600" dirty="0"/>
              <a:t> </a:t>
            </a:r>
            <a:r>
              <a:rPr lang="en-US" sz="1600" dirty="0" err="1"/>
              <a:t>creatieve</a:t>
            </a:r>
            <a:r>
              <a:rPr lang="en-US" sz="1600" dirty="0"/>
              <a:t> </a:t>
            </a:r>
            <a:r>
              <a:rPr lang="en-US" sz="1600" dirty="0" err="1"/>
              <a:t>visie</a:t>
            </a:r>
            <a:r>
              <a:rPr lang="en-US" sz="1600" dirty="0"/>
              <a:t> is </a:t>
            </a:r>
            <a:r>
              <a:rPr lang="en-US" sz="1600" dirty="0" err="1"/>
              <a:t>belangrijk</a:t>
            </a:r>
            <a:r>
              <a:rPr lang="en-US" sz="1600" dirty="0"/>
              <a:t>? </a:t>
            </a:r>
          </a:p>
          <a:p>
            <a:pPr lvl="1"/>
            <a:r>
              <a:rPr lang="en-US" sz="1600" dirty="0" err="1"/>
              <a:t>Wat</a:t>
            </a:r>
            <a:r>
              <a:rPr lang="en-US" sz="1600" dirty="0"/>
              <a:t> </a:t>
            </a:r>
            <a:r>
              <a:rPr lang="en-US" sz="1600" dirty="0" err="1"/>
              <a:t>moet</a:t>
            </a:r>
            <a:r>
              <a:rPr lang="en-US" sz="1600" dirty="0"/>
              <a:t> </a:t>
            </a:r>
            <a:r>
              <a:rPr lang="en-US" sz="1600" dirty="0" err="1"/>
              <a:t>deze</a:t>
            </a:r>
            <a:r>
              <a:rPr lang="en-US" sz="1600" dirty="0"/>
              <a:t> </a:t>
            </a:r>
            <a:r>
              <a:rPr lang="en-US" sz="1600" dirty="0" err="1"/>
              <a:t>persoon</a:t>
            </a:r>
            <a:r>
              <a:rPr lang="en-US" sz="1600" dirty="0"/>
              <a:t> </a:t>
            </a:r>
            <a:r>
              <a:rPr lang="en-US" sz="1600" dirty="0" err="1"/>
              <a:t>beschermen</a:t>
            </a:r>
            <a:r>
              <a:rPr lang="en-US" sz="1600" dirty="0"/>
              <a:t>? </a:t>
            </a:r>
            <a:r>
              <a:rPr lang="en-US" sz="1600" dirty="0" err="1"/>
              <a:t>Welke</a:t>
            </a:r>
            <a:r>
              <a:rPr lang="en-US" sz="1600" dirty="0"/>
              <a:t> </a:t>
            </a:r>
            <a:r>
              <a:rPr lang="en-US" sz="1600" dirty="0" err="1"/>
              <a:t>waarden</a:t>
            </a:r>
            <a:r>
              <a:rPr lang="en-US" sz="1600" dirty="0"/>
              <a:t> </a:t>
            </a:r>
            <a:r>
              <a:rPr lang="en-US" sz="1600" dirty="0" err="1"/>
              <a:t>zijn</a:t>
            </a:r>
            <a:r>
              <a:rPr lang="en-US" sz="1600" dirty="0"/>
              <a:t> </a:t>
            </a:r>
            <a:r>
              <a:rPr lang="en-US" sz="1600" dirty="0" err="1"/>
              <a:t>belangrijk</a:t>
            </a:r>
            <a:r>
              <a:rPr lang="en-US" sz="1600" dirty="0"/>
              <a:t>?</a:t>
            </a:r>
          </a:p>
          <a:p>
            <a:pPr marL="0" indent="0">
              <a:buNone/>
            </a:pPr>
            <a:endParaRPr lang="nl-NL" sz="2400" dirty="0"/>
          </a:p>
          <a:p>
            <a:pPr marL="0" indent="0">
              <a:buNone/>
            </a:pPr>
            <a:r>
              <a:rPr lang="nl-NL" sz="2400" dirty="0"/>
              <a:t>Vooruitblik: </a:t>
            </a:r>
          </a:p>
          <a:p>
            <a:pPr marL="0" indent="0">
              <a:buNone/>
            </a:pPr>
            <a:r>
              <a:rPr lang="nl-NL" sz="2400" dirty="0"/>
              <a:t>de komende 2 lessen gaan we met inhoudelijke kennis aan de slag. We gaan goed naar de huidige stad kijken, want om zinvol toekomstgericht te denken, moet je veel van je thema weten. Omdat zowel ‘de toekomst’ als ‘de stad’ brede thema’s zijn,  kiezen we een sub thema: voedsel in de stad van de toekomst.  </a:t>
            </a:r>
            <a:endParaRPr lang="en-US" sz="2400" dirty="0"/>
          </a:p>
        </p:txBody>
      </p:sp>
      <p:cxnSp>
        <p:nvCxnSpPr>
          <p:cNvPr id="6" name="Straight Arrow Connector 5"/>
          <p:cNvCxnSpPr/>
          <p:nvPr/>
        </p:nvCxnSpPr>
        <p:spPr>
          <a:xfrm>
            <a:off x="4913832" y="2683379"/>
            <a:ext cx="1709159" cy="1649339"/>
          </a:xfrm>
          <a:prstGeom prst="straightConnector1">
            <a:avLst/>
          </a:prstGeom>
          <a:ln>
            <a:solidFill>
              <a:srgbClr val="FF33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1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Voedselvoorziening </a:t>
            </a:r>
            <a:endParaRPr lang="en-US" dirty="0"/>
          </a:p>
        </p:txBody>
      </p:sp>
      <p:sp>
        <p:nvSpPr>
          <p:cNvPr id="3" name="Content Placeholder 2"/>
          <p:cNvSpPr>
            <a:spLocks noGrp="1"/>
          </p:cNvSpPr>
          <p:nvPr>
            <p:ph idx="1"/>
          </p:nvPr>
        </p:nvSpPr>
        <p:spPr>
          <a:xfrm>
            <a:off x="457200" y="1417638"/>
            <a:ext cx="8229600" cy="5058663"/>
          </a:xfrm>
        </p:spPr>
        <p:txBody>
          <a:bodyPr>
            <a:normAutofit fontScale="70000" lnSpcReduction="20000"/>
          </a:bodyPr>
          <a:lstStyle/>
          <a:p>
            <a:r>
              <a:rPr lang="nl-NL" dirty="0"/>
              <a:t>Filmfragment: </a:t>
            </a:r>
            <a:r>
              <a:rPr lang="nl-NL" dirty="0" err="1"/>
              <a:t>our</a:t>
            </a:r>
            <a:r>
              <a:rPr lang="nl-NL" dirty="0"/>
              <a:t> </a:t>
            </a:r>
            <a:r>
              <a:rPr lang="nl-NL" dirty="0" err="1"/>
              <a:t>daily</a:t>
            </a:r>
            <a:r>
              <a:rPr lang="nl-NL" dirty="0"/>
              <a:t> </a:t>
            </a:r>
            <a:r>
              <a:rPr lang="nl-NL" dirty="0" err="1"/>
              <a:t>bread</a:t>
            </a:r>
            <a:r>
              <a:rPr lang="nl-NL" dirty="0"/>
              <a:t> </a:t>
            </a:r>
            <a:r>
              <a:rPr lang="nl-NL" sz="1200" dirty="0">
                <a:hlinkClick r:id="rId3"/>
              </a:rPr>
              <a:t>https://www.youtube.com/watch?v=hGtv1NqRKMA</a:t>
            </a:r>
            <a:r>
              <a:rPr lang="nl-NL" sz="1200" dirty="0"/>
              <a:t>: </a:t>
            </a:r>
          </a:p>
          <a:p>
            <a:pPr marL="0" indent="0">
              <a:buNone/>
            </a:pPr>
            <a:endParaRPr lang="nl-NL" sz="1200" dirty="0"/>
          </a:p>
          <a:p>
            <a:pPr marL="0" indent="0">
              <a:buNone/>
            </a:pPr>
            <a:endParaRPr lang="nl-NL" sz="2800" dirty="0"/>
          </a:p>
          <a:p>
            <a:pPr marL="0" indent="0">
              <a:buNone/>
            </a:pPr>
            <a:r>
              <a:rPr lang="nl-NL" sz="4000" dirty="0">
                <a:solidFill>
                  <a:srgbClr val="00B050"/>
                </a:solidFill>
              </a:rPr>
              <a:t>Geografisch kijken </a:t>
            </a:r>
            <a:r>
              <a:rPr lang="nl-NL" sz="2800" dirty="0"/>
              <a:t>naar een thema</a:t>
            </a:r>
          </a:p>
          <a:p>
            <a:pPr marL="514350" indent="-514350">
              <a:buFont typeface="+mj-lt"/>
              <a:buAutoNum type="arabicPeriod"/>
            </a:pPr>
            <a:r>
              <a:rPr lang="nl-NL" dirty="0"/>
              <a:t>Hoe is het thema zichtbaar op verschillende </a:t>
            </a:r>
            <a:r>
              <a:rPr lang="nl-NL" dirty="0">
                <a:solidFill>
                  <a:srgbClr val="00B050"/>
                </a:solidFill>
              </a:rPr>
              <a:t>schaalniveaus:</a:t>
            </a:r>
          </a:p>
          <a:p>
            <a:pPr lvl="1">
              <a:buFontTx/>
              <a:buChar char="-"/>
            </a:pPr>
            <a:r>
              <a:rPr lang="nl-NL" sz="2400" dirty="0"/>
              <a:t>Lokaal: wat is er in de stad te zien van het thema voedsel?</a:t>
            </a:r>
          </a:p>
          <a:p>
            <a:pPr lvl="1">
              <a:buFontTx/>
              <a:buChar char="-"/>
            </a:pPr>
            <a:r>
              <a:rPr lang="nl-NL" sz="2400" dirty="0"/>
              <a:t>Hoe hangt ‘het lokale’ samen met hogere schaalniveaus? Bijvoorbeeld: waar komt ons voedsel vandaan?</a:t>
            </a:r>
          </a:p>
          <a:p>
            <a:pPr marL="514350" indent="-514350">
              <a:buFont typeface="+mj-lt"/>
              <a:buAutoNum type="arabicPeriod"/>
            </a:pPr>
            <a:r>
              <a:rPr lang="nl-NL" dirty="0"/>
              <a:t>Hoe kun je het thema vanuit </a:t>
            </a:r>
            <a:r>
              <a:rPr lang="nl-NL" dirty="0">
                <a:solidFill>
                  <a:srgbClr val="00B050"/>
                </a:solidFill>
              </a:rPr>
              <a:t>verschillende dimensies </a:t>
            </a:r>
            <a:r>
              <a:rPr lang="nl-NL" dirty="0"/>
              <a:t>belichten? Welke economische, politieke, culturele, ecologische vragen kun je stellen bij het thema? </a:t>
            </a:r>
          </a:p>
          <a:p>
            <a:pPr lvl="2">
              <a:buFontTx/>
              <a:buChar char="-"/>
            </a:pPr>
            <a:r>
              <a:rPr lang="nl-NL" sz="2000" dirty="0"/>
              <a:t>Is voedsel in Amsterdam voor iedereen betaalbaar? </a:t>
            </a:r>
          </a:p>
          <a:p>
            <a:pPr lvl="2">
              <a:buFontTx/>
              <a:buChar char="-"/>
            </a:pPr>
            <a:r>
              <a:rPr lang="nl-NL" sz="2000" dirty="0"/>
              <a:t>Hoe beïnvloedt de gemeente of de Rijksoverheid de toegang tot voedsel?</a:t>
            </a:r>
          </a:p>
          <a:p>
            <a:pPr lvl="2">
              <a:buFontTx/>
              <a:buChar char="-"/>
            </a:pPr>
            <a:r>
              <a:rPr lang="nl-NL" sz="2000" dirty="0"/>
              <a:t>Welke invloed heeft </a:t>
            </a:r>
            <a:r>
              <a:rPr lang="nl-NL" sz="2000" dirty="0" err="1"/>
              <a:t>multiculturaliteit</a:t>
            </a:r>
            <a:r>
              <a:rPr lang="nl-NL" sz="2000" dirty="0"/>
              <a:t> op het voedselaanbod in de stad?</a:t>
            </a:r>
          </a:p>
          <a:p>
            <a:pPr lvl="2">
              <a:buFontTx/>
              <a:buChar char="-"/>
            </a:pPr>
            <a:r>
              <a:rPr lang="nl-NL" sz="2000" dirty="0"/>
              <a:t>Hoe duurzaam is ons voedsel?</a:t>
            </a:r>
          </a:p>
          <a:p>
            <a:pPr marL="514350" indent="-514350">
              <a:buFont typeface="+mj-lt"/>
              <a:buAutoNum type="arabicPeriod"/>
            </a:pPr>
            <a:r>
              <a:rPr lang="nl-NL" dirty="0"/>
              <a:t>Wat is hieraan </a:t>
            </a:r>
            <a:r>
              <a:rPr lang="nl-NL" dirty="0">
                <a:solidFill>
                  <a:srgbClr val="00B050"/>
                </a:solidFill>
              </a:rPr>
              <a:t>bijzonder</a:t>
            </a:r>
            <a:r>
              <a:rPr lang="nl-NL" dirty="0"/>
              <a:t> (hoort specifiek bij deze lokale plek, bij Amsterdam, of bij deze wijk?) en wat zien we ook elders terug? Is dit meer </a:t>
            </a:r>
            <a:r>
              <a:rPr lang="nl-NL" dirty="0">
                <a:solidFill>
                  <a:srgbClr val="00B050"/>
                </a:solidFill>
              </a:rPr>
              <a:t>algemeen</a:t>
            </a:r>
            <a:r>
              <a:rPr lang="nl-NL" dirty="0"/>
              <a:t> herkenbaar, een patroon)?</a:t>
            </a:r>
          </a:p>
          <a:p>
            <a:pPr lvl="2">
              <a:buFontTx/>
              <a:buChar char="-"/>
            </a:pPr>
            <a:endParaRPr lang="en-US" sz="2000" dirty="0"/>
          </a:p>
        </p:txBody>
      </p:sp>
    </p:spTree>
    <p:extLst>
      <p:ext uri="{BB962C8B-B14F-4D97-AF65-F5344CB8AC3E}">
        <p14:creationId xmlns:p14="http://schemas.microsoft.com/office/powerpoint/2010/main" val="356372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t>Voedsel</a:t>
            </a:r>
            <a:r>
              <a:rPr lang="en-US" dirty="0"/>
              <a:t> </a:t>
            </a:r>
            <a:r>
              <a:rPr lang="en-US" dirty="0" err="1"/>
              <a:t>voor</a:t>
            </a:r>
            <a:r>
              <a:rPr lang="en-US" dirty="0"/>
              <a:t>/in de </a:t>
            </a:r>
            <a:r>
              <a:rPr lang="en-US" dirty="0" err="1"/>
              <a:t>stad</a:t>
            </a:r>
            <a:endParaRPr lang="nl-NL" dirty="0"/>
          </a:p>
        </p:txBody>
      </p:sp>
      <p:pic>
        <p:nvPicPr>
          <p:cNvPr id="1026" name="Picture 2" descr="G:\a3\beeldmateriaal\supermarkt.jpg"/>
          <p:cNvPicPr>
            <a:picLocks noGrp="1" noChangeAspect="1" noChangeArrowheads="1"/>
          </p:cNvPicPr>
          <p:nvPr>
            <p:ph idx="1"/>
          </p:nvPr>
        </p:nvPicPr>
        <p:blipFill>
          <a:blip r:embed="rId3"/>
          <a:srcRect/>
          <a:stretch>
            <a:fillRect/>
          </a:stretch>
        </p:blipFill>
        <p:spPr bwMode="auto">
          <a:xfrm>
            <a:off x="4999123" y="1508919"/>
            <a:ext cx="2850279" cy="2365200"/>
          </a:xfrm>
          <a:prstGeom prst="rect">
            <a:avLst/>
          </a:prstGeom>
          <a:noFill/>
        </p:spPr>
      </p:pic>
      <p:pic>
        <p:nvPicPr>
          <p:cNvPr id="1027" name="Picture 3" descr="G:\a3\beeldmateriaal\weggegooid voedsel.jpg"/>
          <p:cNvPicPr>
            <a:picLocks noChangeAspect="1" noChangeArrowheads="1"/>
          </p:cNvPicPr>
          <p:nvPr/>
        </p:nvPicPr>
        <p:blipFill>
          <a:blip r:embed="rId4"/>
          <a:srcRect/>
          <a:stretch>
            <a:fillRect/>
          </a:stretch>
        </p:blipFill>
        <p:spPr bwMode="auto">
          <a:xfrm>
            <a:off x="4455389" y="3965400"/>
            <a:ext cx="4231411" cy="2421332"/>
          </a:xfrm>
          <a:prstGeom prst="rect">
            <a:avLst/>
          </a:prstGeom>
          <a:noFill/>
        </p:spPr>
      </p:pic>
      <p:pic>
        <p:nvPicPr>
          <p:cNvPr id="1028" name="Picture 4" descr="G:\a3\beeldmateriaal\etende scholieren.jpg"/>
          <p:cNvPicPr>
            <a:picLocks noChangeAspect="1" noChangeArrowheads="1"/>
          </p:cNvPicPr>
          <p:nvPr/>
        </p:nvPicPr>
        <p:blipFill>
          <a:blip r:embed="rId5"/>
          <a:srcRect/>
          <a:stretch>
            <a:fillRect/>
          </a:stretch>
        </p:blipFill>
        <p:spPr bwMode="auto">
          <a:xfrm>
            <a:off x="815926" y="3965400"/>
            <a:ext cx="3904147" cy="2700000"/>
          </a:xfrm>
          <a:prstGeom prst="rect">
            <a:avLst/>
          </a:prstGeom>
          <a:noFill/>
        </p:spPr>
      </p:pic>
      <p:pic>
        <p:nvPicPr>
          <p:cNvPr id="3" name="Picture 2" descr="http://www2.natuurenmilieu.nl/media/6114/Voedsel.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809" y="1417638"/>
            <a:ext cx="3904146" cy="2532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9805" y="1620255"/>
            <a:ext cx="334333" cy="523220"/>
          </a:xfrm>
          <a:prstGeom prst="rect">
            <a:avLst/>
          </a:prstGeom>
          <a:noFill/>
        </p:spPr>
        <p:txBody>
          <a:bodyPr wrap="square" rtlCol="0">
            <a:spAutoFit/>
          </a:bodyPr>
          <a:lstStyle/>
          <a:p>
            <a:r>
              <a:rPr lang="nl-NL" sz="2800" dirty="0"/>
              <a:t>A</a:t>
            </a:r>
            <a:endParaRPr lang="en-US" sz="2800" dirty="0"/>
          </a:p>
        </p:txBody>
      </p:sp>
      <p:sp>
        <p:nvSpPr>
          <p:cNvPr id="5" name="TextBox 4"/>
          <p:cNvSpPr txBox="1"/>
          <p:nvPr/>
        </p:nvSpPr>
        <p:spPr>
          <a:xfrm>
            <a:off x="7891073" y="1461916"/>
            <a:ext cx="474236" cy="523220"/>
          </a:xfrm>
          <a:prstGeom prst="rect">
            <a:avLst/>
          </a:prstGeom>
          <a:noFill/>
        </p:spPr>
        <p:txBody>
          <a:bodyPr wrap="square" rtlCol="0">
            <a:spAutoFit/>
          </a:bodyPr>
          <a:lstStyle/>
          <a:p>
            <a:r>
              <a:rPr lang="nl-NL" sz="2800" dirty="0"/>
              <a:t>B</a:t>
            </a:r>
            <a:endParaRPr lang="en-US" sz="2800" dirty="0"/>
          </a:p>
        </p:txBody>
      </p:sp>
      <p:sp>
        <p:nvSpPr>
          <p:cNvPr id="6" name="TextBox 5"/>
          <p:cNvSpPr txBox="1"/>
          <p:nvPr/>
        </p:nvSpPr>
        <p:spPr>
          <a:xfrm>
            <a:off x="427079" y="6081204"/>
            <a:ext cx="964154" cy="523220"/>
          </a:xfrm>
          <a:prstGeom prst="rect">
            <a:avLst/>
          </a:prstGeom>
          <a:noFill/>
        </p:spPr>
        <p:txBody>
          <a:bodyPr wrap="square" rtlCol="0">
            <a:spAutoFit/>
          </a:bodyPr>
          <a:lstStyle/>
          <a:p>
            <a:r>
              <a:rPr lang="nl-NL" sz="2800" dirty="0"/>
              <a:t>C</a:t>
            </a:r>
            <a:endParaRPr lang="en-US" sz="2800" dirty="0"/>
          </a:p>
        </p:txBody>
      </p:sp>
      <p:sp>
        <p:nvSpPr>
          <p:cNvPr id="8" name="TextBox 7"/>
          <p:cNvSpPr txBox="1"/>
          <p:nvPr/>
        </p:nvSpPr>
        <p:spPr>
          <a:xfrm>
            <a:off x="8311041" y="5901386"/>
            <a:ext cx="405880" cy="523220"/>
          </a:xfrm>
          <a:prstGeom prst="rect">
            <a:avLst/>
          </a:prstGeom>
          <a:noFill/>
        </p:spPr>
        <p:txBody>
          <a:bodyPr wrap="none" rtlCol="0">
            <a:spAutoFit/>
          </a:bodyPr>
          <a:lstStyle/>
          <a:p>
            <a:r>
              <a:rPr lang="nl-NL" sz="2800" dirty="0"/>
              <a:t>D</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633128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2987825" y="2420888"/>
            <a:ext cx="3464250"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3810385" y="2560000"/>
            <a:ext cx="1815756" cy="461665"/>
          </a:xfrm>
          <a:prstGeom prst="rect">
            <a:avLst/>
          </a:prstGeom>
          <a:noFill/>
        </p:spPr>
        <p:txBody>
          <a:bodyPr wrap="square" rtlCol="0">
            <a:spAutoFit/>
          </a:bodyPr>
          <a:lstStyle/>
          <a:p>
            <a:r>
              <a:rPr lang="nl-NL" sz="2400" dirty="0"/>
              <a:t>  </a:t>
            </a:r>
            <a:r>
              <a:rPr lang="nl-NL" sz="2400" dirty="0">
                <a:solidFill>
                  <a:srgbClr val="FF0000"/>
                </a:solidFill>
              </a:rPr>
              <a:t>VOEDSEL</a:t>
            </a:r>
          </a:p>
        </p:txBody>
      </p:sp>
      <p:sp>
        <p:nvSpPr>
          <p:cNvPr id="7" name="TextBox 6"/>
          <p:cNvSpPr txBox="1"/>
          <p:nvPr/>
        </p:nvSpPr>
        <p:spPr>
          <a:xfrm>
            <a:off x="3918890" y="3912498"/>
            <a:ext cx="1570751" cy="461665"/>
          </a:xfrm>
          <a:prstGeom prst="rect">
            <a:avLst/>
          </a:prstGeom>
          <a:noFill/>
        </p:spPr>
        <p:txBody>
          <a:bodyPr wrap="none" rtlCol="0">
            <a:spAutoFit/>
          </a:bodyPr>
          <a:lstStyle/>
          <a:p>
            <a:r>
              <a:rPr lang="nl-NL" sz="2400" dirty="0">
                <a:solidFill>
                  <a:srgbClr val="FF0000"/>
                </a:solidFill>
              </a:rPr>
              <a:t>IN DE STAD</a:t>
            </a:r>
          </a:p>
        </p:txBody>
      </p:sp>
      <p:cxnSp>
        <p:nvCxnSpPr>
          <p:cNvPr id="9" name="Straight Arrow Connector 8"/>
          <p:cNvCxnSpPr/>
          <p:nvPr/>
        </p:nvCxnSpPr>
        <p:spPr>
          <a:xfrm flipH="1">
            <a:off x="2987824" y="3501008"/>
            <a:ext cx="525686" cy="641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86631" y="4093806"/>
            <a:ext cx="2376264" cy="400110"/>
          </a:xfrm>
          <a:prstGeom prst="rect">
            <a:avLst/>
          </a:prstGeom>
          <a:noFill/>
        </p:spPr>
        <p:txBody>
          <a:bodyPr wrap="square" rtlCol="0">
            <a:spAutoFit/>
          </a:bodyPr>
          <a:lstStyle/>
          <a:p>
            <a:r>
              <a:rPr lang="nl-NL" sz="1200" dirty="0"/>
              <a:t>Transport </a:t>
            </a:r>
          </a:p>
          <a:p>
            <a:r>
              <a:rPr lang="nl-NL" sz="800" dirty="0"/>
              <a:t>naar, in en van de stad</a:t>
            </a:r>
          </a:p>
        </p:txBody>
      </p:sp>
      <p:cxnSp>
        <p:nvCxnSpPr>
          <p:cNvPr id="13" name="Straight Arrow Connector 12"/>
          <p:cNvCxnSpPr/>
          <p:nvPr/>
        </p:nvCxnSpPr>
        <p:spPr>
          <a:xfrm flipH="1">
            <a:off x="3203848" y="3501008"/>
            <a:ext cx="2520280" cy="723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4263735863"/>
              </p:ext>
            </p:extLst>
          </p:nvPr>
        </p:nvGraphicFramePr>
        <p:xfrm>
          <a:off x="2051720" y="1484784"/>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pPr algn="ctr"/>
                      <a:r>
                        <a:rPr lang="en-US" dirty="0" err="1">
                          <a:solidFill>
                            <a:schemeClr val="tx2"/>
                          </a:solidFill>
                        </a:rPr>
                        <a:t>Wie</a:t>
                      </a:r>
                      <a:r>
                        <a:rPr lang="en-US" dirty="0">
                          <a:solidFill>
                            <a:schemeClr val="tx2"/>
                          </a:solidFill>
                        </a:rPr>
                        <a:t> </a:t>
                      </a:r>
                      <a:r>
                        <a:rPr lang="en-US" dirty="0" err="1">
                          <a:solidFill>
                            <a:schemeClr val="tx2"/>
                          </a:solidFill>
                        </a:rPr>
                        <a:t>hebben</a:t>
                      </a:r>
                      <a:r>
                        <a:rPr lang="en-US" dirty="0">
                          <a:solidFill>
                            <a:schemeClr val="tx2"/>
                          </a:solidFill>
                        </a:rPr>
                        <a:t> </a:t>
                      </a:r>
                      <a:r>
                        <a:rPr lang="en-US" dirty="0" err="1">
                          <a:solidFill>
                            <a:schemeClr val="tx2"/>
                          </a:solidFill>
                        </a:rPr>
                        <a:t>er</a:t>
                      </a:r>
                      <a:r>
                        <a:rPr lang="en-US" dirty="0">
                          <a:solidFill>
                            <a:schemeClr val="tx2"/>
                          </a:solidFill>
                        </a:rPr>
                        <a:t> </a:t>
                      </a:r>
                      <a:r>
                        <a:rPr lang="en-US" dirty="0" err="1">
                          <a:solidFill>
                            <a:schemeClr val="tx2"/>
                          </a:solidFill>
                        </a:rPr>
                        <a:t>allemaal</a:t>
                      </a:r>
                      <a:r>
                        <a:rPr lang="en-US" dirty="0">
                          <a:solidFill>
                            <a:schemeClr val="tx2"/>
                          </a:solidFill>
                        </a:rPr>
                        <a:t> </a:t>
                      </a:r>
                      <a:r>
                        <a:rPr lang="en-US" dirty="0" err="1">
                          <a:solidFill>
                            <a:schemeClr val="tx2"/>
                          </a:solidFill>
                        </a:rPr>
                        <a:t>invloed</a:t>
                      </a:r>
                      <a:r>
                        <a:rPr lang="en-US" dirty="0">
                          <a:solidFill>
                            <a:schemeClr val="tx2"/>
                          </a:solidFill>
                        </a:rPr>
                        <a:t>? </a:t>
                      </a:r>
                      <a:r>
                        <a:rPr lang="en-US" dirty="0" err="1">
                          <a:solidFill>
                            <a:schemeClr val="tx2"/>
                          </a:solidFill>
                        </a:rPr>
                        <a:t>Actoren</a:t>
                      </a:r>
                      <a:r>
                        <a:rPr lang="en-US" dirty="0">
                          <a:solidFill>
                            <a:schemeClr val="tx2"/>
                          </a:solidFill>
                        </a:rPr>
                        <a:t>:</a:t>
                      </a:r>
                      <a:endParaRPr lang="nl-NL" dirty="0">
                        <a:solidFill>
                          <a:schemeClr val="tx2"/>
                        </a:solidFill>
                      </a:endParaRPr>
                    </a:p>
                  </a:txBody>
                  <a:tcPr>
                    <a:solidFill>
                      <a:schemeClr val="tx2">
                        <a:lumMod val="20000"/>
                        <a:lumOff val="80000"/>
                      </a:schemeClr>
                    </a:solidFill>
                  </a:tcPr>
                </a:tc>
                <a:tc hMerge="1">
                  <a:txBody>
                    <a:bodyPr/>
                    <a:lstStyle/>
                    <a:p>
                      <a:pPr algn="ctr"/>
                      <a:endParaRPr lang="nl-NL" dirty="0">
                        <a:solidFill>
                          <a:schemeClr val="tx2"/>
                        </a:solidFill>
                      </a:endParaRPr>
                    </a:p>
                  </a:txBody>
                  <a:tcPr>
                    <a:solidFill>
                      <a:schemeClr val="tx2">
                        <a:lumMod val="20000"/>
                        <a:lumOff val="80000"/>
                      </a:schemeClr>
                    </a:solidFill>
                  </a:tcPr>
                </a:tc>
                <a:tc hMerge="1">
                  <a:txBody>
                    <a:bodyPr/>
                    <a:lstStyle/>
                    <a:p>
                      <a:pPr algn="ctr"/>
                      <a:endParaRPr lang="nl-NL" dirty="0">
                        <a:solidFill>
                          <a:schemeClr val="tx2"/>
                        </a:solidFill>
                      </a:endParaRPr>
                    </a:p>
                  </a:txBody>
                  <a:tcPr>
                    <a:solidFill>
                      <a:schemeClr val="tx2">
                        <a:lumMod val="20000"/>
                        <a:lumOff val="80000"/>
                      </a:schemeClr>
                    </a:solidFill>
                  </a:tcPr>
                </a:tc>
                <a:tc hMerge="1">
                  <a:txBody>
                    <a:bodyPr/>
                    <a:lstStyle/>
                    <a:p>
                      <a:pPr algn="ctr"/>
                      <a:endParaRPr lang="nl-NL" dirty="0">
                        <a:solidFill>
                          <a:schemeClr val="tx2"/>
                        </a:solidFill>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algn="ctr"/>
                      <a:r>
                        <a:rPr lang="nl-NL" dirty="0">
                          <a:solidFill>
                            <a:schemeClr val="tx2"/>
                          </a:solidFill>
                        </a:rPr>
                        <a:t>Overheid</a:t>
                      </a:r>
                    </a:p>
                  </a:txBody>
                  <a:tcPr>
                    <a:solidFill>
                      <a:schemeClr val="tx2">
                        <a:lumMod val="20000"/>
                        <a:lumOff val="80000"/>
                      </a:schemeClr>
                    </a:solidFill>
                  </a:tcPr>
                </a:tc>
                <a:tc>
                  <a:txBody>
                    <a:bodyPr/>
                    <a:lstStyle/>
                    <a:p>
                      <a:pPr algn="ctr"/>
                      <a:r>
                        <a:rPr lang="nl-NL" dirty="0">
                          <a:solidFill>
                            <a:schemeClr val="tx2"/>
                          </a:solidFill>
                        </a:rPr>
                        <a:t>Markt</a:t>
                      </a:r>
                    </a:p>
                  </a:txBody>
                  <a:tcPr>
                    <a:solidFill>
                      <a:schemeClr val="tx2">
                        <a:lumMod val="20000"/>
                        <a:lumOff val="80000"/>
                      </a:schemeClr>
                    </a:solidFill>
                  </a:tcPr>
                </a:tc>
                <a:tc>
                  <a:txBody>
                    <a:bodyPr/>
                    <a:lstStyle/>
                    <a:p>
                      <a:pPr algn="ctr"/>
                      <a:r>
                        <a:rPr lang="nl-NL" dirty="0">
                          <a:solidFill>
                            <a:schemeClr val="tx2"/>
                          </a:solidFill>
                        </a:rPr>
                        <a:t>Burgers</a:t>
                      </a:r>
                    </a:p>
                  </a:txBody>
                  <a:tcPr>
                    <a:solidFill>
                      <a:schemeClr val="tx2">
                        <a:lumMod val="20000"/>
                        <a:lumOff val="80000"/>
                      </a:schemeClr>
                    </a:solidFill>
                  </a:tcPr>
                </a:tc>
                <a:tc>
                  <a:txBody>
                    <a:bodyPr/>
                    <a:lstStyle/>
                    <a:p>
                      <a:pPr algn="ctr"/>
                      <a:r>
                        <a:rPr lang="nl-NL" dirty="0">
                          <a:solidFill>
                            <a:schemeClr val="tx2"/>
                          </a:solidFill>
                        </a:rPr>
                        <a:t>Overig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5" name="Down Arrow 44"/>
          <p:cNvSpPr/>
          <p:nvPr/>
        </p:nvSpPr>
        <p:spPr>
          <a:xfrm rot="-2700000">
            <a:off x="-63463" y="327790"/>
            <a:ext cx="1604589" cy="79208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Trend</a:t>
            </a:r>
          </a:p>
        </p:txBody>
      </p:sp>
      <p:sp>
        <p:nvSpPr>
          <p:cNvPr id="46" name="Down Arrow 45"/>
          <p:cNvSpPr/>
          <p:nvPr/>
        </p:nvSpPr>
        <p:spPr>
          <a:xfrm rot="-13680000">
            <a:off x="7569387" y="5694111"/>
            <a:ext cx="1604589" cy="79208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Trend</a:t>
            </a:r>
          </a:p>
        </p:txBody>
      </p:sp>
      <p:sp>
        <p:nvSpPr>
          <p:cNvPr id="47" name="Down Arrow 46"/>
          <p:cNvSpPr/>
          <p:nvPr/>
        </p:nvSpPr>
        <p:spPr>
          <a:xfrm rot="-7500000">
            <a:off x="-118767" y="5717246"/>
            <a:ext cx="1604589" cy="79208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Trend</a:t>
            </a:r>
          </a:p>
          <a:p>
            <a:pPr algn="ctr"/>
            <a:endParaRPr lang="nl-NL" dirty="0"/>
          </a:p>
        </p:txBody>
      </p:sp>
      <p:sp>
        <p:nvSpPr>
          <p:cNvPr id="48" name="Down Arrow 47"/>
          <p:cNvSpPr/>
          <p:nvPr/>
        </p:nvSpPr>
        <p:spPr>
          <a:xfrm rot="2340000">
            <a:off x="7494352" y="327789"/>
            <a:ext cx="1604589" cy="79208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Trend </a:t>
            </a:r>
          </a:p>
          <a:p>
            <a:pPr algn="ctr"/>
            <a:endParaRPr lang="nl-NL" dirty="0"/>
          </a:p>
        </p:txBody>
      </p:sp>
      <p:sp>
        <p:nvSpPr>
          <p:cNvPr id="56" name="TextBox 55"/>
          <p:cNvSpPr txBox="1"/>
          <p:nvPr/>
        </p:nvSpPr>
        <p:spPr>
          <a:xfrm>
            <a:off x="3513509" y="3251404"/>
            <a:ext cx="296876" cy="369332"/>
          </a:xfrm>
          <a:prstGeom prst="rect">
            <a:avLst/>
          </a:prstGeom>
          <a:noFill/>
        </p:spPr>
        <p:txBody>
          <a:bodyPr wrap="none" rtlCol="0">
            <a:spAutoFit/>
          </a:bodyPr>
          <a:lstStyle/>
          <a:p>
            <a:r>
              <a:rPr lang="nl-NL" dirty="0">
                <a:solidFill>
                  <a:schemeClr val="bg1"/>
                </a:solidFill>
              </a:rPr>
              <a:t>T</a:t>
            </a:r>
          </a:p>
        </p:txBody>
      </p:sp>
      <p:sp>
        <p:nvSpPr>
          <p:cNvPr id="63" name="Oval 62"/>
          <p:cNvSpPr/>
          <p:nvPr/>
        </p:nvSpPr>
        <p:spPr>
          <a:xfrm>
            <a:off x="1364523" y="5376057"/>
            <a:ext cx="6408712" cy="1296144"/>
          </a:xfrm>
          <a:prstGeom prst="ellipse">
            <a:avLst/>
          </a:prstGeom>
          <a:blipFill>
            <a:blip r:embed="rId8"/>
            <a:tile tx="0" ty="0" sx="100000" sy="100000" flip="none" algn="tl"/>
          </a:blipFill>
          <a:effectLst>
            <a:outerShdw dist="50800" algn="ctr" rotWithShape="0">
              <a:srgbClr val="000000">
                <a:alpha val="58000"/>
              </a:srgbClr>
            </a:outerShdw>
            <a:reflection blurRad="127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scene3d>
              <a:camera prst="isometricOffAxis2Top">
                <a:rot lat="0" lon="0" rev="0"/>
              </a:camera>
              <a:lightRig rig="threePt" dir="t"/>
            </a:scene3d>
            <a:sp3d/>
          </a:bodyPr>
          <a:lstStyle/>
          <a:p>
            <a:pPr algn="ctr"/>
            <a:endParaRPr lang="nl-NL" dirty="0">
              <a:solidFill>
                <a:schemeClr val="bg1"/>
              </a:solidFill>
            </a:endParaRPr>
          </a:p>
          <a:p>
            <a:pPr algn="ctr"/>
            <a:r>
              <a:rPr lang="nl-NL" sz="2400" b="1" dirty="0">
                <a:solidFill>
                  <a:schemeClr val="tx1"/>
                </a:solidFill>
              </a:rPr>
              <a:t>…… inbedding in fysieke stedelijke omgeving</a:t>
            </a:r>
            <a:endParaRPr lang="nl-NL" sz="2400" dirty="0">
              <a:solidFill>
                <a:schemeClr val="bg1"/>
              </a:solidFill>
            </a:endParaRPr>
          </a:p>
          <a:p>
            <a:pPr algn="ctr"/>
            <a:endParaRPr lang="nl-NL" b="1" dirty="0">
              <a:solidFill>
                <a:schemeClr val="tx1"/>
              </a:solidFill>
            </a:endParaRPr>
          </a:p>
        </p:txBody>
      </p:sp>
      <p:cxnSp>
        <p:nvCxnSpPr>
          <p:cNvPr id="33" name="Rechte verbindingslijn met pijl 32"/>
          <p:cNvCxnSpPr/>
          <p:nvPr/>
        </p:nvCxnSpPr>
        <p:spPr>
          <a:xfrm flipH="1">
            <a:off x="1662614" y="292995"/>
            <a:ext cx="72008" cy="482453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1964557" y="256239"/>
            <a:ext cx="1461789" cy="707886"/>
          </a:xfrm>
          <a:prstGeom prst="rect">
            <a:avLst/>
          </a:prstGeom>
          <a:noFill/>
        </p:spPr>
        <p:txBody>
          <a:bodyPr wrap="square" rtlCol="0">
            <a:spAutoFit/>
          </a:bodyPr>
          <a:lstStyle/>
          <a:p>
            <a:r>
              <a:rPr lang="en-US" sz="2000" dirty="0" err="1"/>
              <a:t>Mondiale</a:t>
            </a:r>
            <a:r>
              <a:rPr lang="en-US" sz="2000" dirty="0"/>
              <a:t> </a:t>
            </a:r>
            <a:r>
              <a:rPr lang="en-US" sz="2000" dirty="0" err="1"/>
              <a:t>schaal</a:t>
            </a:r>
            <a:endParaRPr lang="nl-NL" sz="2000" dirty="0"/>
          </a:p>
        </p:txBody>
      </p:sp>
      <p:sp>
        <p:nvSpPr>
          <p:cNvPr id="41" name="Tekstvak 40"/>
          <p:cNvSpPr txBox="1"/>
          <p:nvPr/>
        </p:nvSpPr>
        <p:spPr>
          <a:xfrm>
            <a:off x="69696" y="4959565"/>
            <a:ext cx="1681308" cy="400110"/>
          </a:xfrm>
          <a:prstGeom prst="rect">
            <a:avLst/>
          </a:prstGeom>
          <a:noFill/>
        </p:spPr>
        <p:txBody>
          <a:bodyPr wrap="square" rtlCol="0">
            <a:spAutoFit/>
          </a:bodyPr>
          <a:lstStyle/>
          <a:p>
            <a:r>
              <a:rPr lang="en-US" sz="2000" dirty="0" err="1"/>
              <a:t>Lokale</a:t>
            </a:r>
            <a:r>
              <a:rPr lang="en-US" sz="2000" dirty="0"/>
              <a:t> </a:t>
            </a:r>
            <a:r>
              <a:rPr lang="en-US" sz="2000" dirty="0" err="1"/>
              <a:t>schaal</a:t>
            </a:r>
            <a:endParaRPr lang="nl-NL" sz="2000" dirty="0"/>
          </a:p>
        </p:txBody>
      </p:sp>
      <p:cxnSp>
        <p:nvCxnSpPr>
          <p:cNvPr id="8" name="Straight Connector 7"/>
          <p:cNvCxnSpPr>
            <a:endCxn id="37" idx="1"/>
          </p:cNvCxnSpPr>
          <p:nvPr/>
        </p:nvCxnSpPr>
        <p:spPr>
          <a:xfrm>
            <a:off x="1820541" y="456294"/>
            <a:ext cx="144016" cy="1538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379936" y="235387"/>
            <a:ext cx="3958053" cy="523220"/>
          </a:xfrm>
          <a:prstGeom prst="rect">
            <a:avLst/>
          </a:prstGeom>
          <a:noFill/>
        </p:spPr>
        <p:txBody>
          <a:bodyPr wrap="square" rtlCol="0">
            <a:spAutoFit/>
          </a:bodyPr>
          <a:lstStyle/>
          <a:p>
            <a:r>
              <a:rPr lang="nl-NL" sz="2800" i="1" dirty="0">
                <a:solidFill>
                  <a:srgbClr val="FF0000"/>
                </a:solidFill>
              </a:rPr>
              <a:t>Model: voedsel in de stad </a:t>
            </a:r>
            <a:endParaRPr lang="en-US" sz="2800" i="1" dirty="0">
              <a:solidFill>
                <a:srgbClr val="FF0000"/>
              </a:solidFill>
            </a:endParaRPr>
          </a:p>
        </p:txBody>
      </p:sp>
    </p:spTree>
    <p:extLst>
      <p:ext uri="{BB962C8B-B14F-4D97-AF65-F5344CB8AC3E}">
        <p14:creationId xmlns:p14="http://schemas.microsoft.com/office/powerpoint/2010/main" val="225268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Studieopdracht</a:t>
            </a:r>
            <a:endParaRPr lang="en-US" dirty="0"/>
          </a:p>
        </p:txBody>
      </p:sp>
      <p:sp>
        <p:nvSpPr>
          <p:cNvPr id="3" name="Content Placeholder 2"/>
          <p:cNvSpPr>
            <a:spLocks noGrp="1"/>
          </p:cNvSpPr>
          <p:nvPr>
            <p:ph idx="1"/>
          </p:nvPr>
        </p:nvSpPr>
        <p:spPr>
          <a:xfrm>
            <a:off x="457200" y="1222049"/>
            <a:ext cx="8229600" cy="5221479"/>
          </a:xfrm>
        </p:spPr>
        <p:txBody>
          <a:bodyPr>
            <a:normAutofit fontScale="55000" lnSpcReduction="20000"/>
          </a:bodyPr>
          <a:lstStyle/>
          <a:p>
            <a:pPr marL="0" indent="0">
              <a:buNone/>
            </a:pPr>
            <a:r>
              <a:rPr lang="nl-NL" dirty="0"/>
              <a:t>Bekijk de hand-out ‘</a:t>
            </a:r>
            <a:r>
              <a:rPr lang="nl-NL" i="1" dirty="0"/>
              <a:t>hoe wordt de stad van voedsel voorzien</a:t>
            </a:r>
            <a:r>
              <a:rPr lang="nl-NL" dirty="0"/>
              <a:t>’</a:t>
            </a:r>
          </a:p>
          <a:p>
            <a:pPr marL="0" indent="0">
              <a:buNone/>
            </a:pPr>
            <a:endParaRPr lang="nl-NL" dirty="0"/>
          </a:p>
          <a:p>
            <a:pPr marL="514350" indent="-514350">
              <a:buFont typeface="+mj-lt"/>
              <a:buAutoNum type="alphaUcPeriod"/>
            </a:pPr>
            <a:r>
              <a:rPr lang="nl-NL" dirty="0"/>
              <a:t>Lees de voorkant </a:t>
            </a:r>
          </a:p>
          <a:p>
            <a:pPr marL="514350" indent="-514350">
              <a:buAutoNum type="alphaUcPeriod"/>
            </a:pPr>
            <a:r>
              <a:rPr lang="nl-NL" dirty="0"/>
              <a:t>In het document staan 5 vragen centraal, telkens boven aan de bladzijde genoemd. </a:t>
            </a:r>
          </a:p>
          <a:p>
            <a:pPr marL="914400" lvl="1" indent="-514350">
              <a:buAutoNum type="arabicPeriod"/>
            </a:pPr>
            <a:r>
              <a:rPr lang="nl-NL" i="1" dirty="0"/>
              <a:t>Welke invloed heeft ruimtelijke druk op onze voedselproductie?</a:t>
            </a:r>
          </a:p>
          <a:p>
            <a:pPr marL="914400" lvl="1" indent="-514350">
              <a:buAutoNum type="arabicPeriod"/>
            </a:pPr>
            <a:r>
              <a:rPr lang="nl-NL" i="1" dirty="0"/>
              <a:t>Wat voor relatie hebben consumenten met hun voedsel?</a:t>
            </a:r>
          </a:p>
          <a:p>
            <a:pPr marL="914400" lvl="1" indent="-514350">
              <a:buAutoNum type="arabicPeriod"/>
            </a:pPr>
            <a:r>
              <a:rPr lang="nl-NL" i="1" dirty="0"/>
              <a:t>Hoe duurzaam is onze voedselvoorziening?</a:t>
            </a:r>
          </a:p>
          <a:p>
            <a:pPr marL="914400" lvl="1" indent="-514350">
              <a:buAutoNum type="arabicPeriod"/>
            </a:pPr>
            <a:r>
              <a:rPr lang="nl-NL" i="1" dirty="0"/>
              <a:t>Hoe ontwikkelt zich de wijze waarop het voedsel geproduceerd wordt?</a:t>
            </a:r>
          </a:p>
          <a:p>
            <a:pPr marL="914400" lvl="1" indent="-514350">
              <a:buAutoNum type="arabicPeriod"/>
            </a:pPr>
            <a:r>
              <a:rPr lang="nl-NL" i="1" dirty="0"/>
              <a:t>Wat betekent de mondialisering voor onze voedselvoorziening? </a:t>
            </a:r>
          </a:p>
          <a:p>
            <a:pPr marL="514350" indent="-514350">
              <a:buAutoNum type="alphaUcPeriod"/>
            </a:pPr>
            <a:r>
              <a:rPr lang="nl-NL" u="sng" dirty="0"/>
              <a:t>Kies één vraag </a:t>
            </a:r>
            <a:r>
              <a:rPr lang="nl-NL" dirty="0"/>
              <a:t>die jij het meest interessant vindt. Voorin het lokaal liggen schema’s, die bij de vragen horen. Haal het schema behorend bij je vraag.</a:t>
            </a:r>
          </a:p>
          <a:p>
            <a:pPr marL="514350" indent="-514350">
              <a:buAutoNum type="alphaUcPeriod"/>
            </a:pPr>
            <a:r>
              <a:rPr lang="nl-NL" dirty="0"/>
              <a:t>Beantwoord de vraag op een geografische manier, met behulp van het schema. Dit betekent dat je aandacht besteed aan: </a:t>
            </a:r>
          </a:p>
          <a:p>
            <a:pPr marL="857250" lvl="1" indent="-457200">
              <a:buFontTx/>
              <a:buChar char="-"/>
            </a:pPr>
            <a:r>
              <a:rPr lang="nl-NL" dirty="0"/>
              <a:t>het lokale schaalniveau van de stad en aan andere schaalniveau;</a:t>
            </a:r>
          </a:p>
          <a:p>
            <a:pPr marL="857250" lvl="1" indent="-457200">
              <a:buFontTx/>
              <a:buChar char="-"/>
            </a:pPr>
            <a:r>
              <a:rPr lang="nl-NL" dirty="0"/>
              <a:t>meerdere dimensies: politiek, economie, cultuur, natuur;</a:t>
            </a:r>
          </a:p>
          <a:p>
            <a:pPr marL="857250" lvl="1" indent="-457200">
              <a:buFontTx/>
              <a:buChar char="-"/>
            </a:pPr>
            <a:r>
              <a:rPr lang="nl-NL" dirty="0"/>
              <a:t>Het bijzondere en algemene van de voedselsituatie van de Nederlandse stad. </a:t>
            </a:r>
          </a:p>
          <a:p>
            <a:pPr marL="0" indent="0">
              <a:buNone/>
            </a:pPr>
            <a:endParaRPr lang="nl-NL" dirty="0"/>
          </a:p>
          <a:p>
            <a:pPr marL="0" indent="0">
              <a:buNone/>
            </a:pPr>
            <a:r>
              <a:rPr lang="nl-NL" dirty="0"/>
              <a:t>Eerder klaar? Bedenk ook een antwoord op de vraag: hoe gaan we dat in de toekomst regelen?</a:t>
            </a:r>
          </a:p>
          <a:p>
            <a:pPr marL="0" indent="0">
              <a:buNone/>
            </a:pPr>
            <a:endParaRPr lang="nl-NL" dirty="0"/>
          </a:p>
          <a:p>
            <a:pPr marL="0" indent="0">
              <a:buNone/>
            </a:pPr>
            <a:endParaRPr lang="en-US" dirty="0"/>
          </a:p>
        </p:txBody>
      </p:sp>
    </p:spTree>
    <p:extLst>
      <p:ext uri="{BB962C8B-B14F-4D97-AF65-F5344CB8AC3E}">
        <p14:creationId xmlns:p14="http://schemas.microsoft.com/office/powerpoint/2010/main" val="402382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Alternatief: creatieve opdracht </a:t>
            </a:r>
            <a:endParaRPr lang="en-US" dirty="0"/>
          </a:p>
        </p:txBody>
      </p:sp>
      <p:sp>
        <p:nvSpPr>
          <p:cNvPr id="3" name="Content Placeholder 2"/>
          <p:cNvSpPr>
            <a:spLocks noGrp="1"/>
          </p:cNvSpPr>
          <p:nvPr>
            <p:ph idx="1"/>
          </p:nvPr>
        </p:nvSpPr>
        <p:spPr/>
        <p:txBody>
          <a:bodyPr/>
          <a:lstStyle/>
          <a:p>
            <a:pPr marL="0" indent="0">
              <a:buNone/>
            </a:pPr>
            <a:r>
              <a:rPr lang="nl-NL" dirty="0"/>
              <a:t>Maximaal 5 enthousiaste vrijwilligers die een andersoortige opdracht doen: naar buiten, tekenen, actief, creatief</a:t>
            </a:r>
          </a:p>
          <a:p>
            <a:pPr marL="0" indent="0">
              <a:buNone/>
            </a:pPr>
            <a:endParaRPr lang="nl-NL" dirty="0"/>
          </a:p>
          <a:p>
            <a:pPr marL="0" indent="0">
              <a:buNone/>
            </a:pPr>
            <a:r>
              <a:rPr lang="nl-NL" sz="8000" i="1" dirty="0"/>
              <a:t>….. </a:t>
            </a:r>
            <a:r>
              <a:rPr lang="nl-NL" sz="8000" i="1" dirty="0" err="1"/>
              <a:t>Mindscaping</a:t>
            </a:r>
            <a:endParaRPr lang="nl-NL" sz="8000" i="1" dirty="0"/>
          </a:p>
          <a:p>
            <a:pPr marL="457200" lvl="1" indent="0">
              <a:buNone/>
            </a:pPr>
            <a:endParaRPr lang="nl-NL" dirty="0"/>
          </a:p>
        </p:txBody>
      </p:sp>
    </p:spTree>
    <p:extLst>
      <p:ext uri="{BB962C8B-B14F-4D97-AF65-F5344CB8AC3E}">
        <p14:creationId xmlns:p14="http://schemas.microsoft.com/office/powerpoint/2010/main" val="51885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856</Words>
  <Application>Microsoft Office PowerPoint</Application>
  <PresentationFormat>Diavoorstelling (4:3)</PresentationFormat>
  <Paragraphs>119</Paragraphs>
  <Slides>10</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Office Theme</vt:lpstr>
      <vt:lpstr>PowerPoint-presentatie</vt:lpstr>
      <vt:lpstr>PowerPoint-presentatie</vt:lpstr>
      <vt:lpstr>Terugblik</vt:lpstr>
      <vt:lpstr>Vooruitblik</vt:lpstr>
      <vt:lpstr>Voedselvoorziening </vt:lpstr>
      <vt:lpstr>Voedsel voor/in de stad</vt:lpstr>
      <vt:lpstr>PowerPoint-presentatie</vt:lpstr>
      <vt:lpstr>Studieopdracht</vt:lpstr>
      <vt:lpstr>Alternatief: creatieve opdracht </vt:lpstr>
      <vt:lpstr>Afronding en vooruitblik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_x0016__x0016_</dc:title>
  <dc:creator>Pauw I</dc:creator>
  <cp:lastModifiedBy>iris pauw</cp:lastModifiedBy>
  <cp:revision>104</cp:revision>
  <cp:lastPrinted>2016-01-05T15:59:00Z</cp:lastPrinted>
  <dcterms:created xsi:type="dcterms:W3CDTF">2015-12-29T15:52:02Z</dcterms:created>
  <dcterms:modified xsi:type="dcterms:W3CDTF">2021-01-31T15:04:40Z</dcterms:modified>
</cp:coreProperties>
</file>