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3" r:id="rId4"/>
    <p:sldId id="264" r:id="rId5"/>
    <p:sldId id="259" r:id="rId6"/>
    <p:sldId id="265" r:id="rId7"/>
    <p:sldId id="266" r:id="rId8"/>
    <p:sldId id="260" r:id="rId9"/>
    <p:sldId id="267" r:id="rId10"/>
    <p:sldId id="268" r:id="rId11"/>
    <p:sldId id="261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F74EE-BE4B-474B-BE84-CD3CCC6AC856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73148-539D-7F43-8D1B-EB3D23F6A65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285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F74EE-BE4B-474B-BE84-CD3CCC6AC856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73148-539D-7F43-8D1B-EB3D23F6A65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467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F74EE-BE4B-474B-BE84-CD3CCC6AC856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73148-539D-7F43-8D1B-EB3D23F6A65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454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F74EE-BE4B-474B-BE84-CD3CCC6AC856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73148-539D-7F43-8D1B-EB3D23F6A65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11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F74EE-BE4B-474B-BE84-CD3CCC6AC856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73148-539D-7F43-8D1B-EB3D23F6A65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557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F74EE-BE4B-474B-BE84-CD3CCC6AC856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73148-539D-7F43-8D1B-EB3D23F6A65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379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F74EE-BE4B-474B-BE84-CD3CCC6AC856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73148-539D-7F43-8D1B-EB3D23F6A65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495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F74EE-BE4B-474B-BE84-CD3CCC6AC856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73148-539D-7F43-8D1B-EB3D23F6A65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962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F74EE-BE4B-474B-BE84-CD3CCC6AC856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73148-539D-7F43-8D1B-EB3D23F6A65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913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F74EE-BE4B-474B-BE84-CD3CCC6AC856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73148-539D-7F43-8D1B-EB3D23F6A65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506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F74EE-BE4B-474B-BE84-CD3CCC6AC856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73148-539D-7F43-8D1B-EB3D23F6A65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166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F74EE-BE4B-474B-BE84-CD3CCC6AC856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73148-539D-7F43-8D1B-EB3D23F6A65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945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g"/><Relationship Id="rId4" Type="http://schemas.openxmlformats.org/officeDocument/2006/relationships/image" Target="../media/image2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openxmlformats.org/officeDocument/2006/relationships/image" Target="../media/image34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01775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err="1"/>
              <a:t>Bronnenset</a:t>
            </a:r>
            <a:r>
              <a:rPr lang="en-US" dirty="0"/>
              <a:t> over </a:t>
            </a:r>
            <a:r>
              <a:rPr lang="en-US" dirty="0" err="1"/>
              <a:t>vier</a:t>
            </a:r>
            <a:r>
              <a:rPr lang="en-US" dirty="0"/>
              <a:t> trends</a:t>
            </a:r>
            <a:br>
              <a:rPr lang="en-US" dirty="0"/>
            </a:br>
            <a:r>
              <a:rPr lang="en-US" dirty="0"/>
              <a:t>Resources about four trends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3744" y="3247008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nl-NL" sz="3300" dirty="0">
                <a:solidFill>
                  <a:schemeClr val="tx1"/>
                </a:solidFill>
              </a:rPr>
              <a:t>Individualisering</a:t>
            </a:r>
          </a:p>
          <a:p>
            <a:r>
              <a:rPr lang="nl-NL" sz="3300" dirty="0">
                <a:solidFill>
                  <a:schemeClr val="tx1"/>
                </a:solidFill>
              </a:rPr>
              <a:t>Technologisering</a:t>
            </a:r>
          </a:p>
          <a:p>
            <a:r>
              <a:rPr lang="nl-NL" sz="3300" dirty="0">
                <a:solidFill>
                  <a:schemeClr val="tx1"/>
                </a:solidFill>
              </a:rPr>
              <a:t>Verduurzaming</a:t>
            </a:r>
          </a:p>
          <a:p>
            <a:r>
              <a:rPr lang="nl-NL" sz="3300" dirty="0">
                <a:solidFill>
                  <a:schemeClr val="tx1"/>
                </a:solidFill>
              </a:rPr>
              <a:t>Terugtredende overheid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038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Trend 3: </a:t>
            </a:r>
            <a:r>
              <a:rPr lang="en-US" dirty="0" err="1"/>
              <a:t>Veranderende</a:t>
            </a:r>
            <a:r>
              <a:rPr lang="en-US" dirty="0"/>
              <a:t> </a:t>
            </a:r>
            <a:r>
              <a:rPr lang="en-US" dirty="0" err="1"/>
              <a:t>stad</a:t>
            </a:r>
            <a:r>
              <a:rPr lang="en-US" dirty="0"/>
              <a:t> </a:t>
            </a:r>
          </a:p>
        </p:txBody>
      </p:sp>
      <p:pic>
        <p:nvPicPr>
          <p:cNvPr id="3" name="Picture 2" descr="fijnstof rotterd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4848718" cy="3235642"/>
          </a:xfrm>
          <a:prstGeom prst="rect">
            <a:avLst/>
          </a:prstGeom>
        </p:spPr>
      </p:pic>
      <p:pic>
        <p:nvPicPr>
          <p:cNvPr id="4" name="Picture 3" descr="groene winke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80" y="5162021"/>
            <a:ext cx="6512560" cy="1695979"/>
          </a:xfrm>
          <a:prstGeom prst="rect">
            <a:avLst/>
          </a:prstGeom>
        </p:spPr>
      </p:pic>
      <p:pic>
        <p:nvPicPr>
          <p:cNvPr id="5" name="Picture 4" descr="20150106_Nieuws_Milieuzon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012" y="1417638"/>
            <a:ext cx="4041987" cy="1732280"/>
          </a:xfrm>
          <a:prstGeom prst="rect">
            <a:avLst/>
          </a:prstGeom>
        </p:spPr>
      </p:pic>
      <p:pic>
        <p:nvPicPr>
          <p:cNvPr id="6" name="Picture 5" descr="stadslandbouw-in-den-haag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012" y="3212016"/>
            <a:ext cx="4031828" cy="178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517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Trend 4: </a:t>
            </a:r>
            <a:r>
              <a:rPr lang="en-US" dirty="0" err="1"/>
              <a:t>Terugtredende</a:t>
            </a:r>
            <a:r>
              <a:rPr lang="en-US" dirty="0"/>
              <a:t> </a:t>
            </a:r>
            <a:r>
              <a:rPr lang="en-US" dirty="0" err="1"/>
              <a:t>overheid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i="1" dirty="0" err="1"/>
              <a:t>Proces</a:t>
            </a:r>
            <a:r>
              <a:rPr lang="en-US" i="1" dirty="0"/>
              <a:t> </a:t>
            </a:r>
            <a:r>
              <a:rPr lang="en-US" i="1" dirty="0" err="1"/>
              <a:t>waarbij</a:t>
            </a:r>
            <a:r>
              <a:rPr lang="en-US" i="1" dirty="0"/>
              <a:t> de </a:t>
            </a:r>
            <a:r>
              <a:rPr lang="en-US" i="1" dirty="0" err="1"/>
              <a:t>nationale</a:t>
            </a:r>
            <a:r>
              <a:rPr lang="en-US" i="1" dirty="0"/>
              <a:t> </a:t>
            </a:r>
            <a:r>
              <a:rPr lang="en-US" i="1" dirty="0" err="1"/>
              <a:t>overheid</a:t>
            </a:r>
            <a:r>
              <a:rPr lang="en-US" i="1" dirty="0"/>
              <a:t> steeds </a:t>
            </a:r>
            <a:r>
              <a:rPr lang="en-US" i="1" dirty="0" err="1"/>
              <a:t>meer</a:t>
            </a:r>
            <a:r>
              <a:rPr lang="en-US" i="1" dirty="0"/>
              <a:t> taken en </a:t>
            </a:r>
            <a:r>
              <a:rPr lang="en-US" i="1" dirty="0" err="1"/>
              <a:t>verantwoordelijkheid</a:t>
            </a:r>
            <a:r>
              <a:rPr lang="en-US" i="1" dirty="0"/>
              <a:t> </a:t>
            </a:r>
            <a:r>
              <a:rPr lang="en-US" i="1" dirty="0" err="1"/>
              <a:t>overdraagt</a:t>
            </a:r>
            <a:r>
              <a:rPr lang="en-US" i="1" dirty="0"/>
              <a:t> </a:t>
            </a:r>
            <a:r>
              <a:rPr lang="en-US" i="1" dirty="0" err="1"/>
              <a:t>aan</a:t>
            </a:r>
            <a:r>
              <a:rPr lang="en-US" i="1" dirty="0"/>
              <a:t> de </a:t>
            </a:r>
            <a:r>
              <a:rPr lang="en-US" i="1" dirty="0" err="1"/>
              <a:t>markt</a:t>
            </a:r>
            <a:r>
              <a:rPr lang="en-US" i="1" dirty="0"/>
              <a:t>, </a:t>
            </a:r>
            <a:r>
              <a:rPr lang="en-US" i="1" dirty="0" err="1"/>
              <a:t>gemeenten</a:t>
            </a:r>
            <a:r>
              <a:rPr lang="en-US" i="1" dirty="0"/>
              <a:t> en burgers. </a:t>
            </a:r>
            <a:endParaRPr lang="en-US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dirty="0" err="1"/>
              <a:t>Grotere</a:t>
            </a:r>
            <a:r>
              <a:rPr lang="en-US" dirty="0"/>
              <a:t> </a:t>
            </a:r>
            <a:r>
              <a:rPr lang="en-US" dirty="0" err="1"/>
              <a:t>rol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het </a:t>
            </a:r>
            <a:r>
              <a:rPr lang="en-US" dirty="0" err="1"/>
              <a:t>bedrijfsleven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err="1"/>
              <a:t>Naar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participatiemaatschappij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Burgers </a:t>
            </a:r>
            <a:r>
              <a:rPr lang="en-US" dirty="0" err="1"/>
              <a:t>doen</a:t>
            </a:r>
            <a:r>
              <a:rPr lang="en-US" dirty="0"/>
              <a:t> het </a:t>
            </a:r>
            <a:r>
              <a:rPr lang="en-US" dirty="0" err="1"/>
              <a:t>zelf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 err="1"/>
              <a:t>Grotere</a:t>
            </a:r>
            <a:r>
              <a:rPr lang="en-US" dirty="0"/>
              <a:t> </a:t>
            </a:r>
            <a:r>
              <a:rPr lang="en-US" dirty="0" err="1"/>
              <a:t>verschillen</a:t>
            </a:r>
            <a:r>
              <a:rPr lang="en-US" dirty="0"/>
              <a:t> </a:t>
            </a:r>
            <a:r>
              <a:rPr lang="en-US" dirty="0" err="1"/>
              <a:t>tussen</a:t>
            </a:r>
            <a:r>
              <a:rPr lang="en-US" dirty="0"/>
              <a:t> burgers (</a:t>
            </a:r>
            <a:r>
              <a:rPr lang="en-US" dirty="0" err="1"/>
              <a:t>inkomen</a:t>
            </a:r>
            <a:r>
              <a:rPr lang="en-US" dirty="0"/>
              <a:t>, </a:t>
            </a:r>
            <a:r>
              <a:rPr lang="en-US" dirty="0" err="1"/>
              <a:t>kansen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 err="1"/>
              <a:t>Globalisering</a:t>
            </a:r>
            <a:r>
              <a:rPr lang="en-US" i="1" dirty="0"/>
              <a:t>, minder </a:t>
            </a:r>
            <a:r>
              <a:rPr lang="en-US" i="1" dirty="0" err="1"/>
              <a:t>sociale</a:t>
            </a:r>
            <a:r>
              <a:rPr lang="en-US" i="1" dirty="0"/>
              <a:t> </a:t>
            </a:r>
            <a:r>
              <a:rPr lang="en-US" i="1" dirty="0" err="1"/>
              <a:t>voorzieningen</a:t>
            </a:r>
            <a:r>
              <a:rPr lang="en-US" i="1" dirty="0"/>
              <a:t>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472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Trend 4: </a:t>
            </a:r>
            <a:r>
              <a:rPr lang="en-US" dirty="0" err="1"/>
              <a:t>vroeger</a:t>
            </a:r>
            <a:r>
              <a:rPr lang="en-US" dirty="0"/>
              <a:t> en nu</a:t>
            </a:r>
          </a:p>
        </p:txBody>
      </p:sp>
      <p:pic>
        <p:nvPicPr>
          <p:cNvPr id="4" name="Picture 3" descr="privatisering post telefo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91360"/>
            <a:ext cx="4611329" cy="4735576"/>
          </a:xfrm>
          <a:prstGeom prst="rect">
            <a:avLst/>
          </a:prstGeom>
        </p:spPr>
      </p:pic>
      <p:pic>
        <p:nvPicPr>
          <p:cNvPr id="5" name="Picture 4" descr="Screen Shot 2015-11-28 at 18.55.4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08480" cy="1870133"/>
          </a:xfrm>
          <a:prstGeom prst="rect">
            <a:avLst/>
          </a:prstGeom>
        </p:spPr>
      </p:pic>
      <p:pic>
        <p:nvPicPr>
          <p:cNvPr id="6" name="Picture 5" descr="bouw koop huur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838" y="1286671"/>
            <a:ext cx="3321161" cy="2980529"/>
          </a:xfrm>
          <a:prstGeom prst="rect">
            <a:avLst/>
          </a:prstGeom>
        </p:spPr>
      </p:pic>
      <p:pic>
        <p:nvPicPr>
          <p:cNvPr id="7" name="Picture 6" descr="2014_nieuws_mantelzorg_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298" y="4267200"/>
            <a:ext cx="4494701" cy="259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844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Trend 4: </a:t>
            </a:r>
            <a:r>
              <a:rPr lang="en-US" dirty="0" err="1"/>
              <a:t>veranderende</a:t>
            </a:r>
            <a:r>
              <a:rPr lang="en-US" dirty="0"/>
              <a:t> </a:t>
            </a:r>
            <a:r>
              <a:rPr lang="en-US" dirty="0" err="1"/>
              <a:t>stad</a:t>
            </a:r>
            <a:endParaRPr lang="en-US" dirty="0"/>
          </a:p>
        </p:txBody>
      </p:sp>
      <p:pic>
        <p:nvPicPr>
          <p:cNvPr id="3" name="Picture 2" descr="voedselban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27120"/>
            <a:ext cx="3323151" cy="1849120"/>
          </a:xfrm>
          <a:prstGeom prst="rect">
            <a:avLst/>
          </a:prstGeom>
        </p:spPr>
      </p:pic>
      <p:pic>
        <p:nvPicPr>
          <p:cNvPr id="4" name="Picture 3" descr="amsterdams postkantoo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320" y="3627120"/>
            <a:ext cx="2164176" cy="3230880"/>
          </a:xfrm>
          <a:prstGeom prst="rect">
            <a:avLst/>
          </a:prstGeom>
        </p:spPr>
      </p:pic>
      <p:pic>
        <p:nvPicPr>
          <p:cNvPr id="5" name="Picture 4" descr="t-mobil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014" y="1179426"/>
            <a:ext cx="3229986" cy="2296160"/>
          </a:xfrm>
          <a:prstGeom prst="rect">
            <a:avLst/>
          </a:prstGeom>
        </p:spPr>
      </p:pic>
      <p:pic>
        <p:nvPicPr>
          <p:cNvPr id="6" name="Picture 5" descr="Trein-NS-Arriva-station-spoor-Foto-Mark-van-der-Meule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9426"/>
            <a:ext cx="2966720" cy="1898701"/>
          </a:xfrm>
          <a:prstGeom prst="rect">
            <a:avLst/>
          </a:prstGeom>
        </p:spPr>
      </p:pic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151" y="1179426"/>
            <a:ext cx="2103811" cy="2209482"/>
          </a:xfrm>
          <a:prstGeom prst="rect">
            <a:avLst/>
          </a:prstGeom>
        </p:spPr>
      </p:pic>
      <p:pic>
        <p:nvPicPr>
          <p:cNvPr id="8" name="Picture 7" descr="geen_woning_geen_kroning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795" y="3627120"/>
            <a:ext cx="2152518" cy="323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626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Trend 1: </a:t>
            </a:r>
            <a:r>
              <a:rPr lang="nl-NL" dirty="0"/>
              <a:t>Individualisering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i="1" dirty="0"/>
              <a:t>Proces waardoor mensen meer als individu in plaats van als groep in de samenleving komen te staan. </a:t>
            </a:r>
          </a:p>
          <a:p>
            <a:pPr marL="0" indent="0">
              <a:buNone/>
            </a:pPr>
            <a:endParaRPr lang="nl-NL" i="1" dirty="0"/>
          </a:p>
          <a:p>
            <a:pPr marL="0" indent="0">
              <a:buNone/>
            </a:pPr>
            <a:r>
              <a:rPr lang="nl-NL" dirty="0"/>
              <a:t>Huishoudens worden kleiner.</a:t>
            </a:r>
          </a:p>
          <a:p>
            <a:pPr marL="0" indent="0">
              <a:buNone/>
            </a:pPr>
            <a:r>
              <a:rPr lang="nl-NL" dirty="0"/>
              <a:t>Meer verschillende leefstijlen.</a:t>
            </a:r>
          </a:p>
          <a:p>
            <a:pPr marL="0" indent="0">
              <a:buNone/>
            </a:pPr>
            <a:r>
              <a:rPr lang="nl-NL" dirty="0"/>
              <a:t>Meer individuele vrijheid. </a:t>
            </a:r>
          </a:p>
          <a:p>
            <a:pPr marL="0" indent="0">
              <a:buNone/>
            </a:pPr>
            <a:r>
              <a:rPr lang="nl-NL" dirty="0"/>
              <a:t>Minder sociale cohesie. </a:t>
            </a:r>
          </a:p>
          <a:p>
            <a:pPr marL="0" indent="0">
              <a:buNone/>
            </a:pPr>
            <a:endParaRPr lang="nl-NL" i="1" dirty="0"/>
          </a:p>
          <a:p>
            <a:pPr marL="0" indent="0">
              <a:buNone/>
            </a:pPr>
            <a:r>
              <a:rPr lang="nl-NL" i="1" dirty="0"/>
              <a:t>Ontzuiling, secularisering, toegenomen welvaart.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225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eefstijl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1257300"/>
            <a:ext cx="4098820" cy="45575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Individualisering</a:t>
            </a:r>
            <a:r>
              <a:rPr lang="en-US"/>
              <a:t>: </a:t>
            </a:r>
            <a:r>
              <a:rPr lang="en-US" dirty="0" err="1"/>
              <a:t>Vroeger</a:t>
            </a:r>
            <a:r>
              <a:rPr lang="en-US" dirty="0"/>
              <a:t> en nu</a:t>
            </a:r>
          </a:p>
        </p:txBody>
      </p:sp>
      <p:pic>
        <p:nvPicPr>
          <p:cNvPr id="4" name="Picture 3" descr="huishouden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640" y="1257300"/>
            <a:ext cx="3749040" cy="2501805"/>
          </a:xfrm>
          <a:prstGeom prst="rect">
            <a:avLst/>
          </a:prstGeom>
        </p:spPr>
      </p:pic>
      <p:pic>
        <p:nvPicPr>
          <p:cNvPr id="5" name="Picture 4" descr="43_b_individualisatie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839" y="4378960"/>
            <a:ext cx="2846479" cy="2296160"/>
          </a:xfrm>
          <a:prstGeom prst="rect">
            <a:avLst/>
          </a:prstGeom>
        </p:spPr>
      </p:pic>
      <p:pic>
        <p:nvPicPr>
          <p:cNvPr id="6" name="Picture 5" descr="sociale cohesie kaart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641" y="3759105"/>
            <a:ext cx="2880359" cy="305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35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Trend 1: </a:t>
            </a:r>
            <a:r>
              <a:rPr lang="en-US" dirty="0" err="1"/>
              <a:t>Veranderende</a:t>
            </a:r>
            <a:r>
              <a:rPr lang="en-US" dirty="0"/>
              <a:t> </a:t>
            </a:r>
            <a:r>
              <a:rPr lang="en-US" dirty="0" err="1"/>
              <a:t>stad</a:t>
            </a:r>
            <a:endParaRPr lang="en-US" dirty="0"/>
          </a:p>
        </p:txBody>
      </p:sp>
      <p:pic>
        <p:nvPicPr>
          <p:cNvPr id="4" name="Picture 3" descr="Screen Shot 2015-11-28 at 17.26.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27200"/>
            <a:ext cx="2853088" cy="4318000"/>
          </a:xfrm>
          <a:prstGeom prst="rect">
            <a:avLst/>
          </a:prstGeom>
        </p:spPr>
      </p:pic>
      <p:pic>
        <p:nvPicPr>
          <p:cNvPr id="5" name="Picture 4" descr="groot gezi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283" y="1330960"/>
            <a:ext cx="2443717" cy="2397760"/>
          </a:xfrm>
          <a:prstGeom prst="rect">
            <a:avLst/>
          </a:prstGeom>
        </p:spPr>
      </p:pic>
      <p:pic>
        <p:nvPicPr>
          <p:cNvPr id="6" name="Picture 5" descr="multiculti stad nu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842" y="4289552"/>
            <a:ext cx="4553158" cy="2568448"/>
          </a:xfrm>
          <a:prstGeom prst="rect">
            <a:avLst/>
          </a:prstGeom>
        </p:spPr>
      </p:pic>
      <p:pic>
        <p:nvPicPr>
          <p:cNvPr id="7" name="Picture 6" descr="1 persoon woning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530" y="1148080"/>
            <a:ext cx="3145790" cy="314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063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Trend 2: </a:t>
            </a:r>
            <a:r>
              <a:rPr lang="en-US" dirty="0" err="1"/>
              <a:t>Technologisering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i="1" dirty="0" err="1"/>
              <a:t>Proces</a:t>
            </a:r>
            <a:r>
              <a:rPr lang="en-US" i="1" dirty="0"/>
              <a:t> van de </a:t>
            </a:r>
            <a:r>
              <a:rPr lang="en-US" i="1" dirty="0" err="1"/>
              <a:t>voortschrijdende</a:t>
            </a:r>
            <a:r>
              <a:rPr lang="en-US" i="1" dirty="0"/>
              <a:t> </a:t>
            </a:r>
            <a:r>
              <a:rPr lang="en-US" i="1" dirty="0" err="1"/>
              <a:t>invloed</a:t>
            </a:r>
            <a:r>
              <a:rPr lang="en-US" i="1" dirty="0"/>
              <a:t> van </a:t>
            </a:r>
            <a:r>
              <a:rPr lang="en-US" i="1" dirty="0" err="1"/>
              <a:t>techniek</a:t>
            </a:r>
            <a:r>
              <a:rPr lang="en-US" i="1" dirty="0"/>
              <a:t> op de </a:t>
            </a:r>
            <a:r>
              <a:rPr lang="en-US" i="1" dirty="0" err="1"/>
              <a:t>mens</a:t>
            </a:r>
            <a:r>
              <a:rPr lang="en-US" i="1" dirty="0"/>
              <a:t> en </a:t>
            </a:r>
            <a:r>
              <a:rPr lang="en-US" i="1" dirty="0" err="1"/>
              <a:t>maatschappij</a:t>
            </a:r>
            <a:r>
              <a:rPr lang="en-US" i="1" dirty="0"/>
              <a:t>. 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dirty="0" err="1"/>
              <a:t>Digitalisering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Medische</a:t>
            </a:r>
            <a:r>
              <a:rPr lang="en-US" dirty="0"/>
              <a:t> </a:t>
            </a:r>
            <a:r>
              <a:rPr lang="en-US" dirty="0" err="1"/>
              <a:t>technologie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 err="1"/>
              <a:t>Genetische</a:t>
            </a:r>
            <a:r>
              <a:rPr lang="en-US" dirty="0"/>
              <a:t> </a:t>
            </a:r>
            <a:r>
              <a:rPr lang="en-US" dirty="0" err="1"/>
              <a:t>manipulatie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Robotisering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 err="1"/>
              <a:t>Informatiesamenleving</a:t>
            </a:r>
            <a:r>
              <a:rPr lang="en-US" i="1" dirty="0"/>
              <a:t>, Silicon Valley, </a:t>
            </a:r>
            <a:r>
              <a:rPr lang="en-US" i="1" dirty="0" err="1"/>
              <a:t>ontdekkingen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33717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Trend 2: </a:t>
            </a:r>
            <a:r>
              <a:rPr lang="en-US" dirty="0" err="1"/>
              <a:t>Vroeger</a:t>
            </a:r>
            <a:r>
              <a:rPr lang="en-US" dirty="0"/>
              <a:t> en nu                    </a:t>
            </a:r>
          </a:p>
        </p:txBody>
      </p:sp>
      <p:pic>
        <p:nvPicPr>
          <p:cNvPr id="4" name="Picture 3" descr="robotdichthei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050" y="3911600"/>
            <a:ext cx="2647490" cy="2946400"/>
          </a:xfrm>
          <a:prstGeom prst="rect">
            <a:avLst/>
          </a:prstGeom>
        </p:spPr>
      </p:pic>
      <p:pic>
        <p:nvPicPr>
          <p:cNvPr id="5" name="Picture 4" descr="lasrobo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345" y="1117600"/>
            <a:ext cx="1963655" cy="2794000"/>
          </a:xfrm>
          <a:prstGeom prst="rect">
            <a:avLst/>
          </a:prstGeom>
        </p:spPr>
      </p:pic>
      <p:pic>
        <p:nvPicPr>
          <p:cNvPr id="6" name="Picture 5" descr="NL_Mobile-acces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8100"/>
            <a:ext cx="4419600" cy="2486025"/>
          </a:xfrm>
          <a:prstGeom prst="rect">
            <a:avLst/>
          </a:prstGeom>
        </p:spPr>
      </p:pic>
      <p:pic>
        <p:nvPicPr>
          <p:cNvPr id="7" name="Picture 6" descr="social-media-gebruik-nederlan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45" y="3992881"/>
            <a:ext cx="4721395" cy="286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277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Trend 2: </a:t>
            </a:r>
            <a:r>
              <a:rPr lang="en-US" dirty="0" err="1"/>
              <a:t>Veranderende</a:t>
            </a:r>
            <a:r>
              <a:rPr lang="en-US" dirty="0"/>
              <a:t> </a:t>
            </a:r>
            <a:r>
              <a:rPr lang="en-US" dirty="0" err="1"/>
              <a:t>stad</a:t>
            </a:r>
            <a:endParaRPr lang="en-US" dirty="0"/>
          </a:p>
        </p:txBody>
      </p:sp>
      <p:pic>
        <p:nvPicPr>
          <p:cNvPr id="3" name="Picture 2" descr="telefoonce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5706"/>
            <a:ext cx="3992880" cy="2671018"/>
          </a:xfrm>
          <a:prstGeom prst="rect">
            <a:avLst/>
          </a:prstGeom>
        </p:spPr>
      </p:pic>
      <p:pic>
        <p:nvPicPr>
          <p:cNvPr id="4" name="Picture 3" descr="mobieltjes-irritant-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714240"/>
            <a:ext cx="4593772" cy="2143760"/>
          </a:xfrm>
          <a:prstGeom prst="rect">
            <a:avLst/>
          </a:prstGeom>
        </p:spPr>
      </p:pic>
      <p:pic>
        <p:nvPicPr>
          <p:cNvPr id="5" name="Picture 4" descr="enschede_fabrieksta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91420" y="1417638"/>
            <a:ext cx="3752580" cy="2565400"/>
          </a:xfrm>
          <a:prstGeom prst="rect">
            <a:avLst/>
          </a:prstGeom>
        </p:spPr>
      </p:pic>
      <p:pic>
        <p:nvPicPr>
          <p:cNvPr id="6" name="Picture 5" descr="blog-amsterdam-zuidas0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207" y="4141655"/>
            <a:ext cx="4232793" cy="233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594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Trend 3: </a:t>
            </a:r>
            <a:r>
              <a:rPr lang="en-US" dirty="0" err="1"/>
              <a:t>Verduurzaming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i="1" dirty="0" err="1"/>
              <a:t>Proces</a:t>
            </a:r>
            <a:r>
              <a:rPr lang="en-US" i="1" dirty="0"/>
              <a:t> </a:t>
            </a:r>
            <a:r>
              <a:rPr lang="en-US" i="1" dirty="0" err="1"/>
              <a:t>waarbij</a:t>
            </a:r>
            <a:r>
              <a:rPr lang="en-US" i="1" dirty="0"/>
              <a:t> we </a:t>
            </a:r>
            <a:r>
              <a:rPr lang="en-US" i="1" dirty="0" err="1"/>
              <a:t>leren</a:t>
            </a:r>
            <a:r>
              <a:rPr lang="en-US" i="1" dirty="0"/>
              <a:t> </a:t>
            </a:r>
            <a:r>
              <a:rPr lang="en-US" i="1" dirty="0" err="1"/>
              <a:t>te</a:t>
            </a:r>
            <a:r>
              <a:rPr lang="en-US" i="1" dirty="0"/>
              <a:t> </a:t>
            </a:r>
            <a:r>
              <a:rPr lang="en-US" i="1" dirty="0" err="1"/>
              <a:t>voorzien</a:t>
            </a:r>
            <a:r>
              <a:rPr lang="en-US" i="1" dirty="0"/>
              <a:t> in </a:t>
            </a:r>
            <a:r>
              <a:rPr lang="en-US" i="1" dirty="0" err="1"/>
              <a:t>onze</a:t>
            </a:r>
            <a:r>
              <a:rPr lang="en-US" i="1" dirty="0"/>
              <a:t> </a:t>
            </a:r>
            <a:r>
              <a:rPr lang="en-US" i="1" dirty="0" err="1"/>
              <a:t>behoeften</a:t>
            </a:r>
            <a:r>
              <a:rPr lang="en-US" i="1" dirty="0"/>
              <a:t> </a:t>
            </a:r>
            <a:r>
              <a:rPr lang="en-US" i="1" dirty="0" err="1"/>
              <a:t>zonder</a:t>
            </a:r>
            <a:r>
              <a:rPr lang="en-US" i="1" dirty="0"/>
              <a:t> de </a:t>
            </a:r>
            <a:r>
              <a:rPr lang="en-US" i="1" dirty="0" err="1"/>
              <a:t>mogelijkheden</a:t>
            </a:r>
            <a:r>
              <a:rPr lang="en-US" i="1" dirty="0"/>
              <a:t> van </a:t>
            </a:r>
            <a:r>
              <a:rPr lang="en-US" i="1" dirty="0" err="1"/>
              <a:t>toekomstige</a:t>
            </a:r>
            <a:r>
              <a:rPr lang="en-US" i="1" dirty="0"/>
              <a:t> </a:t>
            </a:r>
            <a:r>
              <a:rPr lang="en-US" i="1" dirty="0" err="1"/>
              <a:t>generaties</a:t>
            </a:r>
            <a:r>
              <a:rPr lang="en-US" i="1" dirty="0"/>
              <a:t> in </a:t>
            </a:r>
            <a:r>
              <a:rPr lang="en-US" i="1" dirty="0" err="1"/>
              <a:t>gevaar</a:t>
            </a:r>
            <a:r>
              <a:rPr lang="en-US" i="1" dirty="0"/>
              <a:t> </a:t>
            </a:r>
            <a:r>
              <a:rPr lang="en-US" i="1" dirty="0" err="1"/>
              <a:t>te</a:t>
            </a:r>
            <a:r>
              <a:rPr lang="en-US" i="1" dirty="0"/>
              <a:t> </a:t>
            </a:r>
            <a:r>
              <a:rPr lang="en-US" i="1" dirty="0" err="1"/>
              <a:t>brengen</a:t>
            </a:r>
            <a:r>
              <a:rPr lang="en-US" i="1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Meer </a:t>
            </a:r>
            <a:r>
              <a:rPr lang="en-US" dirty="0" err="1"/>
              <a:t>gebruik</a:t>
            </a:r>
            <a:r>
              <a:rPr lang="en-US" dirty="0"/>
              <a:t> </a:t>
            </a:r>
            <a:r>
              <a:rPr lang="en-US" dirty="0" err="1"/>
              <a:t>duurzame</a:t>
            </a:r>
            <a:r>
              <a:rPr lang="en-US" dirty="0"/>
              <a:t> </a:t>
            </a:r>
            <a:r>
              <a:rPr lang="en-US" dirty="0" err="1"/>
              <a:t>energiebronnen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Beperken</a:t>
            </a:r>
            <a:r>
              <a:rPr lang="en-US" dirty="0"/>
              <a:t> van </a:t>
            </a:r>
            <a:r>
              <a:rPr lang="en-US" dirty="0" err="1"/>
              <a:t>klimaatverandering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Grondstoffen</a:t>
            </a:r>
            <a:r>
              <a:rPr lang="en-US" dirty="0"/>
              <a:t> </a:t>
            </a:r>
            <a:r>
              <a:rPr lang="en-US" dirty="0" err="1"/>
              <a:t>zuiniger</a:t>
            </a:r>
            <a:r>
              <a:rPr lang="en-US" dirty="0"/>
              <a:t> </a:t>
            </a:r>
            <a:r>
              <a:rPr lang="en-US" dirty="0" err="1"/>
              <a:t>gaan</a:t>
            </a:r>
            <a:r>
              <a:rPr lang="en-US" dirty="0"/>
              <a:t> </a:t>
            </a:r>
            <a:r>
              <a:rPr lang="en-US" dirty="0" err="1"/>
              <a:t>gebruiken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Biodiversiteit</a:t>
            </a:r>
            <a:r>
              <a:rPr lang="en-US" dirty="0"/>
              <a:t> </a:t>
            </a:r>
            <a:r>
              <a:rPr lang="en-US" dirty="0" err="1"/>
              <a:t>zoveel</a:t>
            </a:r>
            <a:r>
              <a:rPr lang="en-US" dirty="0"/>
              <a:t> </a:t>
            </a:r>
            <a:r>
              <a:rPr lang="en-US" dirty="0" err="1"/>
              <a:t>mogelijk</a:t>
            </a:r>
            <a:r>
              <a:rPr lang="en-US" dirty="0"/>
              <a:t> </a:t>
            </a:r>
            <a:r>
              <a:rPr lang="en-US" dirty="0" err="1"/>
              <a:t>behouden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 err="1"/>
              <a:t>Duurzame</a:t>
            </a:r>
            <a:r>
              <a:rPr lang="en-US" i="1" dirty="0"/>
              <a:t> </a:t>
            </a:r>
            <a:r>
              <a:rPr lang="en-US" i="1" dirty="0" err="1"/>
              <a:t>ontwikkeling</a:t>
            </a:r>
            <a:r>
              <a:rPr lang="en-US" i="1" dirty="0"/>
              <a:t>, milieu, </a:t>
            </a:r>
            <a:r>
              <a:rPr lang="en-US" i="1" dirty="0" err="1"/>
              <a:t>armoede</a:t>
            </a:r>
            <a:r>
              <a:rPr lang="en-US" i="1" dirty="0"/>
              <a:t>, </a:t>
            </a:r>
            <a:r>
              <a:rPr lang="en-US" i="1" dirty="0" err="1"/>
              <a:t>welvaart</a:t>
            </a:r>
            <a:r>
              <a:rPr lang="en-US" i="1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465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Trend 3: </a:t>
            </a:r>
            <a:r>
              <a:rPr lang="en-US" dirty="0" err="1"/>
              <a:t>Vroeger</a:t>
            </a:r>
            <a:r>
              <a:rPr lang="en-US" dirty="0"/>
              <a:t> en nu</a:t>
            </a:r>
          </a:p>
        </p:txBody>
      </p:sp>
      <p:pic>
        <p:nvPicPr>
          <p:cNvPr id="4" name="Picture 3" descr="Zonnepanelen-per-06-20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2700"/>
            <a:ext cx="4064358" cy="2608579"/>
          </a:xfrm>
          <a:prstGeom prst="rect">
            <a:avLst/>
          </a:prstGeom>
        </p:spPr>
      </p:pic>
      <p:pic>
        <p:nvPicPr>
          <p:cNvPr id="5" name="Picture 4" descr="huishoudelijk afv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0997"/>
            <a:ext cx="4114800" cy="2745884"/>
          </a:xfrm>
          <a:prstGeom prst="rect">
            <a:avLst/>
          </a:prstGeom>
        </p:spPr>
      </p:pic>
      <p:pic>
        <p:nvPicPr>
          <p:cNvPr id="6" name="Picture 5" descr="areaal biologische landbouw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941" y="4615180"/>
            <a:ext cx="5463059" cy="1757680"/>
          </a:xfrm>
          <a:prstGeom prst="rect">
            <a:avLst/>
          </a:prstGeom>
        </p:spPr>
      </p:pic>
      <p:pic>
        <p:nvPicPr>
          <p:cNvPr id="7" name="Picture 6" descr="aantal schone pae 2007-201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750" y="1282700"/>
            <a:ext cx="4688250" cy="302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013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233</Words>
  <Application>Microsoft Office PowerPoint</Application>
  <PresentationFormat>Diavoorstelling (4:3)</PresentationFormat>
  <Paragraphs>49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Bronnenset over vier trends Resources about four trends </vt:lpstr>
      <vt:lpstr>Trend 1: Individualisering</vt:lpstr>
      <vt:lpstr>Individualisering: Vroeger en nu</vt:lpstr>
      <vt:lpstr>Trend 1: Veranderende stad</vt:lpstr>
      <vt:lpstr>Trend 2: Technologisering</vt:lpstr>
      <vt:lpstr>Trend 2: Vroeger en nu                    </vt:lpstr>
      <vt:lpstr>Trend 2: Veranderende stad</vt:lpstr>
      <vt:lpstr>Trend 3: Verduurzaming</vt:lpstr>
      <vt:lpstr>Trend 3: Vroeger en nu</vt:lpstr>
      <vt:lpstr>Trend 3: Veranderende stad </vt:lpstr>
      <vt:lpstr>Trend 4: Terugtredende overheid</vt:lpstr>
      <vt:lpstr>Trend 4: vroeger en nu</vt:lpstr>
      <vt:lpstr>Trend 4: veranderende stad</vt:lpstr>
    </vt:vector>
  </TitlesOfParts>
  <Company>Utrecht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Toekomstverkenning, trends, stad &amp; voedsel</dc:title>
  <dc:creator>Rob van der Vaart</dc:creator>
  <cp:lastModifiedBy>iris pauw</cp:lastModifiedBy>
  <cp:revision>18</cp:revision>
  <dcterms:created xsi:type="dcterms:W3CDTF">2015-11-28T14:26:05Z</dcterms:created>
  <dcterms:modified xsi:type="dcterms:W3CDTF">2021-01-30T20:55:56Z</dcterms:modified>
</cp:coreProperties>
</file>