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7" r:id="rId2"/>
    <p:sldId id="288" r:id="rId3"/>
    <p:sldId id="277" r:id="rId4"/>
    <p:sldId id="265" r:id="rId5"/>
    <p:sldId id="259" r:id="rId6"/>
    <p:sldId id="290" r:id="rId7"/>
    <p:sldId id="283" r:id="rId8"/>
    <p:sldId id="291" r:id="rId9"/>
    <p:sldId id="258" r:id="rId10"/>
    <p:sldId id="276" r:id="rId11"/>
    <p:sldId id="281" r:id="rId12"/>
    <p:sldId id="280" r:id="rId13"/>
    <p:sldId id="261" r:id="rId14"/>
    <p:sldId id="270" r:id="rId15"/>
    <p:sldId id="284" r:id="rId16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824" autoAdjust="0"/>
  </p:normalViewPr>
  <p:slideViewPr>
    <p:cSldViewPr>
      <p:cViewPr varScale="1">
        <p:scale>
          <a:sx n="92" d="100"/>
          <a:sy n="92" d="100"/>
        </p:scale>
        <p:origin x="21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76710-5F91-445B-AD8C-3595F1C6AB5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E7F1389-5443-400D-9A77-43B9FB2A5B65}">
      <dgm:prSet phldrT="[Tekst]"/>
      <dgm:spPr/>
      <dgm:t>
        <a:bodyPr/>
        <a:lstStyle/>
        <a:p>
          <a:r>
            <a:rPr lang="en-US" dirty="0" err="1"/>
            <a:t>Grootouders</a:t>
          </a:r>
          <a:endParaRPr lang="nl-NL" dirty="0"/>
        </a:p>
      </dgm:t>
    </dgm:pt>
    <dgm:pt modelId="{33288C92-A856-45BD-BFB2-F7C9D0727ADA}" type="parTrans" cxnId="{48BCD541-6963-4F7B-8096-6E2007A7D8EC}">
      <dgm:prSet/>
      <dgm:spPr/>
      <dgm:t>
        <a:bodyPr/>
        <a:lstStyle/>
        <a:p>
          <a:endParaRPr lang="nl-NL"/>
        </a:p>
      </dgm:t>
    </dgm:pt>
    <dgm:pt modelId="{B2082EAB-D4C5-4E06-8AC4-B46A234134CD}" type="sibTrans" cxnId="{48BCD541-6963-4F7B-8096-6E2007A7D8EC}">
      <dgm:prSet/>
      <dgm:spPr/>
      <dgm:t>
        <a:bodyPr/>
        <a:lstStyle/>
        <a:p>
          <a:endParaRPr lang="nl-NL"/>
        </a:p>
      </dgm:t>
    </dgm:pt>
    <dgm:pt modelId="{A8DBBD36-80E4-4184-97ED-96810517F66F}">
      <dgm:prSet phldrT="[Tekst]"/>
      <dgm:spPr/>
      <dgm:t>
        <a:bodyPr/>
        <a:lstStyle/>
        <a:p>
          <a:r>
            <a:rPr lang="en-US" dirty="0" err="1"/>
            <a:t>ouders</a:t>
          </a:r>
          <a:endParaRPr lang="nl-NL" dirty="0"/>
        </a:p>
      </dgm:t>
    </dgm:pt>
    <dgm:pt modelId="{F37D285A-C0F3-4CF4-B9C9-79E755609018}" type="parTrans" cxnId="{A1544AFE-4AE3-4C20-915A-C7E78A107B56}">
      <dgm:prSet/>
      <dgm:spPr/>
      <dgm:t>
        <a:bodyPr/>
        <a:lstStyle/>
        <a:p>
          <a:endParaRPr lang="nl-NL"/>
        </a:p>
      </dgm:t>
    </dgm:pt>
    <dgm:pt modelId="{EA54DBCC-8FA2-44AF-A26B-A4D758BE743C}" type="sibTrans" cxnId="{A1544AFE-4AE3-4C20-915A-C7E78A107B56}">
      <dgm:prSet/>
      <dgm:spPr/>
      <dgm:t>
        <a:bodyPr/>
        <a:lstStyle/>
        <a:p>
          <a:endParaRPr lang="nl-NL"/>
        </a:p>
      </dgm:t>
    </dgm:pt>
    <dgm:pt modelId="{FF55FF17-4677-4095-92F4-8FC1A4BDBABE}">
      <dgm:prSet phldrT="[Tekst]"/>
      <dgm:spPr/>
      <dgm:t>
        <a:bodyPr/>
        <a:lstStyle/>
        <a:p>
          <a:r>
            <a:rPr lang="en-US" dirty="0" err="1"/>
            <a:t>Jij</a:t>
          </a:r>
          <a:endParaRPr lang="nl-NL" dirty="0"/>
        </a:p>
      </dgm:t>
    </dgm:pt>
    <dgm:pt modelId="{76142ACE-6352-40CB-BD57-A3A67AE84D82}" type="parTrans" cxnId="{49BD729E-036D-48AE-88BB-6704CD8713AC}">
      <dgm:prSet/>
      <dgm:spPr/>
      <dgm:t>
        <a:bodyPr/>
        <a:lstStyle/>
        <a:p>
          <a:endParaRPr lang="nl-NL"/>
        </a:p>
      </dgm:t>
    </dgm:pt>
    <dgm:pt modelId="{BC736D19-5FE0-4AF8-B8BB-724FB71BA30A}" type="sibTrans" cxnId="{49BD729E-036D-48AE-88BB-6704CD8713AC}">
      <dgm:prSet/>
      <dgm:spPr/>
      <dgm:t>
        <a:bodyPr/>
        <a:lstStyle/>
        <a:p>
          <a:endParaRPr lang="nl-NL"/>
        </a:p>
      </dgm:t>
    </dgm:pt>
    <dgm:pt modelId="{74F7BD3A-A454-4279-B404-86F195C27AE4}">
      <dgm:prSet phldrT="[Tekst]"/>
      <dgm:spPr/>
      <dgm:t>
        <a:bodyPr/>
        <a:lstStyle/>
        <a:p>
          <a:r>
            <a:rPr lang="en-US" dirty="0"/>
            <a:t>Je </a:t>
          </a:r>
          <a:r>
            <a:rPr lang="en-US" dirty="0" err="1"/>
            <a:t>kinderen</a:t>
          </a:r>
          <a:r>
            <a:rPr lang="en-US" dirty="0"/>
            <a:t>?</a:t>
          </a:r>
          <a:endParaRPr lang="nl-NL" dirty="0"/>
        </a:p>
      </dgm:t>
    </dgm:pt>
    <dgm:pt modelId="{5A30D667-DC39-4860-BE70-142E2E0522EC}" type="parTrans" cxnId="{4B89E522-1699-46C7-8FBF-30DC16318880}">
      <dgm:prSet/>
      <dgm:spPr/>
      <dgm:t>
        <a:bodyPr/>
        <a:lstStyle/>
        <a:p>
          <a:endParaRPr lang="nl-NL"/>
        </a:p>
      </dgm:t>
    </dgm:pt>
    <dgm:pt modelId="{3D8AEB89-E999-4B1E-B49F-1698F0DDA11F}" type="sibTrans" cxnId="{4B89E522-1699-46C7-8FBF-30DC16318880}">
      <dgm:prSet/>
      <dgm:spPr/>
      <dgm:t>
        <a:bodyPr/>
        <a:lstStyle/>
        <a:p>
          <a:endParaRPr lang="nl-NL"/>
        </a:p>
      </dgm:t>
    </dgm:pt>
    <dgm:pt modelId="{CF2FD796-C609-4B1F-85E2-B9F40BAE51C4}">
      <dgm:prSet/>
      <dgm:spPr/>
      <dgm:t>
        <a:bodyPr/>
        <a:lstStyle/>
        <a:p>
          <a:r>
            <a:rPr lang="en-US" dirty="0"/>
            <a:t>Je </a:t>
          </a:r>
          <a:r>
            <a:rPr lang="en-US" dirty="0" err="1"/>
            <a:t>kleinkinderen</a:t>
          </a:r>
          <a:r>
            <a:rPr lang="en-US" dirty="0"/>
            <a:t>?</a:t>
          </a:r>
          <a:endParaRPr lang="nl-NL" dirty="0"/>
        </a:p>
      </dgm:t>
    </dgm:pt>
    <dgm:pt modelId="{12965F9A-F10D-40F6-A7B3-5EEFA86102F1}" type="sibTrans" cxnId="{57070BD4-7F6F-49F0-ABFF-5E52D5C09227}">
      <dgm:prSet/>
      <dgm:spPr/>
      <dgm:t>
        <a:bodyPr/>
        <a:lstStyle/>
        <a:p>
          <a:endParaRPr lang="nl-NL"/>
        </a:p>
      </dgm:t>
    </dgm:pt>
    <dgm:pt modelId="{2711E1E5-53CE-49A6-8BDF-A3815D53BFFF}" type="parTrans" cxnId="{57070BD4-7F6F-49F0-ABFF-5E52D5C09227}">
      <dgm:prSet/>
      <dgm:spPr/>
      <dgm:t>
        <a:bodyPr/>
        <a:lstStyle/>
        <a:p>
          <a:endParaRPr lang="nl-NL"/>
        </a:p>
      </dgm:t>
    </dgm:pt>
    <dgm:pt modelId="{4C122146-7532-43C9-A9B9-A442AAF14646}" type="pres">
      <dgm:prSet presAssocID="{D0E76710-5F91-445B-AD8C-3595F1C6AB5D}" presName="Name0" presStyleCnt="0">
        <dgm:presLayoutVars>
          <dgm:dir/>
          <dgm:resizeHandles val="exact"/>
        </dgm:presLayoutVars>
      </dgm:prSet>
      <dgm:spPr/>
    </dgm:pt>
    <dgm:pt modelId="{BDB3568B-C1D6-48B2-8990-40E482A3A2B0}" type="pres">
      <dgm:prSet presAssocID="{5E7F1389-5443-400D-9A77-43B9FB2A5B65}" presName="Name5" presStyleLbl="vennNode1" presStyleIdx="0" presStyleCnt="5" custScaleY="57847">
        <dgm:presLayoutVars>
          <dgm:bulletEnabled val="1"/>
        </dgm:presLayoutVars>
      </dgm:prSet>
      <dgm:spPr/>
    </dgm:pt>
    <dgm:pt modelId="{E2B5D8E7-902A-4E2D-B406-B03E5F45486A}" type="pres">
      <dgm:prSet presAssocID="{B2082EAB-D4C5-4E06-8AC4-B46A234134CD}" presName="space" presStyleCnt="0"/>
      <dgm:spPr/>
    </dgm:pt>
    <dgm:pt modelId="{56345473-47B1-4B26-922F-BEB7F19F19CE}" type="pres">
      <dgm:prSet presAssocID="{A8DBBD36-80E4-4184-97ED-96810517F66F}" presName="Name5" presStyleLbl="vennNode1" presStyleIdx="1" presStyleCnt="5" custScaleY="62155" custLinFactNeighborX="17955" custLinFactNeighborY="2154">
        <dgm:presLayoutVars>
          <dgm:bulletEnabled val="1"/>
        </dgm:presLayoutVars>
      </dgm:prSet>
      <dgm:spPr/>
    </dgm:pt>
    <dgm:pt modelId="{50C99FAA-CB61-4031-AA1A-D3EAC0DD4581}" type="pres">
      <dgm:prSet presAssocID="{EA54DBCC-8FA2-44AF-A26B-A4D758BE743C}" presName="space" presStyleCnt="0"/>
      <dgm:spPr/>
    </dgm:pt>
    <dgm:pt modelId="{4D2AA952-3F5D-4140-96E3-FAC095C6E024}" type="pres">
      <dgm:prSet presAssocID="{FF55FF17-4677-4095-92F4-8FC1A4BDBABE}" presName="Name5" presStyleLbl="vennNode1" presStyleIdx="2" presStyleCnt="5" custScaleY="65199">
        <dgm:presLayoutVars>
          <dgm:bulletEnabled val="1"/>
        </dgm:presLayoutVars>
      </dgm:prSet>
      <dgm:spPr/>
    </dgm:pt>
    <dgm:pt modelId="{47E6CBE6-309E-42CA-9A30-AE2828EAC9DB}" type="pres">
      <dgm:prSet presAssocID="{BC736D19-5FE0-4AF8-B8BB-724FB71BA30A}" presName="space" presStyleCnt="0"/>
      <dgm:spPr/>
    </dgm:pt>
    <dgm:pt modelId="{CA8FF776-223E-43B3-A942-E3D8F16699BB}" type="pres">
      <dgm:prSet presAssocID="{74F7BD3A-A454-4279-B404-86F195C27AE4}" presName="Name5" presStyleLbl="vennNode1" presStyleIdx="3" presStyleCnt="5" custScaleY="57847">
        <dgm:presLayoutVars>
          <dgm:bulletEnabled val="1"/>
        </dgm:presLayoutVars>
      </dgm:prSet>
      <dgm:spPr/>
    </dgm:pt>
    <dgm:pt modelId="{D4C58030-257E-4B96-A0BF-0F331D63F66F}" type="pres">
      <dgm:prSet presAssocID="{3D8AEB89-E999-4B1E-B49F-1698F0DDA11F}" presName="space" presStyleCnt="0"/>
      <dgm:spPr/>
    </dgm:pt>
    <dgm:pt modelId="{B47E1DF0-1BD5-47E5-932A-8449AB278101}" type="pres">
      <dgm:prSet presAssocID="{CF2FD796-C609-4B1F-85E2-B9F40BAE51C4}" presName="Name5" presStyleLbl="vennNode1" presStyleIdx="4" presStyleCnt="5" custScaleY="57847">
        <dgm:presLayoutVars>
          <dgm:bulletEnabled val="1"/>
        </dgm:presLayoutVars>
      </dgm:prSet>
      <dgm:spPr/>
    </dgm:pt>
  </dgm:ptLst>
  <dgm:cxnLst>
    <dgm:cxn modelId="{1C17BB0D-A87A-4ECF-B385-4A8ED4FE2B73}" type="presOf" srcId="{74F7BD3A-A454-4279-B404-86F195C27AE4}" destId="{CA8FF776-223E-43B3-A942-E3D8F16699BB}" srcOrd="0" destOrd="0" presId="urn:microsoft.com/office/officeart/2005/8/layout/venn3"/>
    <dgm:cxn modelId="{4B89E522-1699-46C7-8FBF-30DC16318880}" srcId="{D0E76710-5F91-445B-AD8C-3595F1C6AB5D}" destId="{74F7BD3A-A454-4279-B404-86F195C27AE4}" srcOrd="3" destOrd="0" parTransId="{5A30D667-DC39-4860-BE70-142E2E0522EC}" sibTransId="{3D8AEB89-E999-4B1E-B49F-1698F0DDA11F}"/>
    <dgm:cxn modelId="{34BEAF32-475E-40CE-B053-6A72AD34201B}" type="presOf" srcId="{FF55FF17-4677-4095-92F4-8FC1A4BDBABE}" destId="{4D2AA952-3F5D-4140-96E3-FAC095C6E024}" srcOrd="0" destOrd="0" presId="urn:microsoft.com/office/officeart/2005/8/layout/venn3"/>
    <dgm:cxn modelId="{48BCD541-6963-4F7B-8096-6E2007A7D8EC}" srcId="{D0E76710-5F91-445B-AD8C-3595F1C6AB5D}" destId="{5E7F1389-5443-400D-9A77-43B9FB2A5B65}" srcOrd="0" destOrd="0" parTransId="{33288C92-A856-45BD-BFB2-F7C9D0727ADA}" sibTransId="{B2082EAB-D4C5-4E06-8AC4-B46A234134CD}"/>
    <dgm:cxn modelId="{DBC7CD66-2FF0-48C9-B2B9-2890D545403C}" type="presOf" srcId="{CF2FD796-C609-4B1F-85E2-B9F40BAE51C4}" destId="{B47E1DF0-1BD5-47E5-932A-8449AB278101}" srcOrd="0" destOrd="0" presId="urn:microsoft.com/office/officeart/2005/8/layout/venn3"/>
    <dgm:cxn modelId="{49BD729E-036D-48AE-88BB-6704CD8713AC}" srcId="{D0E76710-5F91-445B-AD8C-3595F1C6AB5D}" destId="{FF55FF17-4677-4095-92F4-8FC1A4BDBABE}" srcOrd="2" destOrd="0" parTransId="{76142ACE-6352-40CB-BD57-A3A67AE84D82}" sibTransId="{BC736D19-5FE0-4AF8-B8BB-724FB71BA30A}"/>
    <dgm:cxn modelId="{57070BD4-7F6F-49F0-ABFF-5E52D5C09227}" srcId="{D0E76710-5F91-445B-AD8C-3595F1C6AB5D}" destId="{CF2FD796-C609-4B1F-85E2-B9F40BAE51C4}" srcOrd="4" destOrd="0" parTransId="{2711E1E5-53CE-49A6-8BDF-A3815D53BFFF}" sibTransId="{12965F9A-F10D-40F6-A7B3-5EEFA86102F1}"/>
    <dgm:cxn modelId="{844232D4-694E-4462-BC03-306030E51863}" type="presOf" srcId="{A8DBBD36-80E4-4184-97ED-96810517F66F}" destId="{56345473-47B1-4B26-922F-BEB7F19F19CE}" srcOrd="0" destOrd="0" presId="urn:microsoft.com/office/officeart/2005/8/layout/venn3"/>
    <dgm:cxn modelId="{6880B8E5-80FA-4FEF-B16E-A0B49AC0AB56}" type="presOf" srcId="{D0E76710-5F91-445B-AD8C-3595F1C6AB5D}" destId="{4C122146-7532-43C9-A9B9-A442AAF14646}" srcOrd="0" destOrd="0" presId="urn:microsoft.com/office/officeart/2005/8/layout/venn3"/>
    <dgm:cxn modelId="{980BE7FD-7D1B-4C3B-8498-67E5A91C211C}" type="presOf" srcId="{5E7F1389-5443-400D-9A77-43B9FB2A5B65}" destId="{BDB3568B-C1D6-48B2-8990-40E482A3A2B0}" srcOrd="0" destOrd="0" presId="urn:microsoft.com/office/officeart/2005/8/layout/venn3"/>
    <dgm:cxn modelId="{A1544AFE-4AE3-4C20-915A-C7E78A107B56}" srcId="{D0E76710-5F91-445B-AD8C-3595F1C6AB5D}" destId="{A8DBBD36-80E4-4184-97ED-96810517F66F}" srcOrd="1" destOrd="0" parTransId="{F37D285A-C0F3-4CF4-B9C9-79E755609018}" sibTransId="{EA54DBCC-8FA2-44AF-A26B-A4D758BE743C}"/>
    <dgm:cxn modelId="{3AA706B3-1313-4110-BA9A-10D5B20992C9}" type="presParOf" srcId="{4C122146-7532-43C9-A9B9-A442AAF14646}" destId="{BDB3568B-C1D6-48B2-8990-40E482A3A2B0}" srcOrd="0" destOrd="0" presId="urn:microsoft.com/office/officeart/2005/8/layout/venn3"/>
    <dgm:cxn modelId="{AF33EBF1-6743-4E2B-B24E-BD2B846036F2}" type="presParOf" srcId="{4C122146-7532-43C9-A9B9-A442AAF14646}" destId="{E2B5D8E7-902A-4E2D-B406-B03E5F45486A}" srcOrd="1" destOrd="0" presId="urn:microsoft.com/office/officeart/2005/8/layout/venn3"/>
    <dgm:cxn modelId="{A1B33503-D2D3-4267-B791-DD669A453F22}" type="presParOf" srcId="{4C122146-7532-43C9-A9B9-A442AAF14646}" destId="{56345473-47B1-4B26-922F-BEB7F19F19CE}" srcOrd="2" destOrd="0" presId="urn:microsoft.com/office/officeart/2005/8/layout/venn3"/>
    <dgm:cxn modelId="{ED5030DC-4FF0-4AFB-9B97-E08507F852E1}" type="presParOf" srcId="{4C122146-7532-43C9-A9B9-A442AAF14646}" destId="{50C99FAA-CB61-4031-AA1A-D3EAC0DD4581}" srcOrd="3" destOrd="0" presId="urn:microsoft.com/office/officeart/2005/8/layout/venn3"/>
    <dgm:cxn modelId="{784FF715-1F6F-40AE-BA12-7AA1A5F45611}" type="presParOf" srcId="{4C122146-7532-43C9-A9B9-A442AAF14646}" destId="{4D2AA952-3F5D-4140-96E3-FAC095C6E024}" srcOrd="4" destOrd="0" presId="urn:microsoft.com/office/officeart/2005/8/layout/venn3"/>
    <dgm:cxn modelId="{FBC7F3AB-27C2-4E8C-9D88-E437656A4D65}" type="presParOf" srcId="{4C122146-7532-43C9-A9B9-A442AAF14646}" destId="{47E6CBE6-309E-42CA-9A30-AE2828EAC9DB}" srcOrd="5" destOrd="0" presId="urn:microsoft.com/office/officeart/2005/8/layout/venn3"/>
    <dgm:cxn modelId="{D2650AA7-5F13-4899-A9E2-B6E20A51CFE7}" type="presParOf" srcId="{4C122146-7532-43C9-A9B9-A442AAF14646}" destId="{CA8FF776-223E-43B3-A942-E3D8F16699BB}" srcOrd="6" destOrd="0" presId="urn:microsoft.com/office/officeart/2005/8/layout/venn3"/>
    <dgm:cxn modelId="{87AAB749-8660-486C-B2F9-AE0F6EF44C55}" type="presParOf" srcId="{4C122146-7532-43C9-A9B9-A442AAF14646}" destId="{D4C58030-257E-4B96-A0BF-0F331D63F66F}" srcOrd="7" destOrd="0" presId="urn:microsoft.com/office/officeart/2005/8/layout/venn3"/>
    <dgm:cxn modelId="{7B9950EC-0759-4EA5-A0E9-DA807C23D37E}" type="presParOf" srcId="{4C122146-7532-43C9-A9B9-A442AAF14646}" destId="{B47E1DF0-1BD5-47E5-932A-8449AB27810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3568B-C1D6-48B2-8990-40E482A3A2B0}">
      <dsp:nvSpPr>
        <dsp:cNvPr id="0" name=""/>
        <dsp:cNvSpPr/>
      </dsp:nvSpPr>
      <dsp:spPr>
        <a:xfrm>
          <a:off x="1004" y="889996"/>
          <a:ext cx="1958950" cy="11331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16510" rIns="10780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Grootouders</a:t>
          </a:r>
          <a:endParaRPr lang="nl-NL" sz="1300" kern="1200" dirty="0"/>
        </a:p>
      </dsp:txBody>
      <dsp:txXfrm>
        <a:off x="287886" y="1055948"/>
        <a:ext cx="1385186" cy="801289"/>
      </dsp:txXfrm>
    </dsp:sp>
    <dsp:sp modelId="{56345473-47B1-4B26-922F-BEB7F19F19CE}">
      <dsp:nvSpPr>
        <dsp:cNvPr id="0" name=""/>
        <dsp:cNvSpPr/>
      </dsp:nvSpPr>
      <dsp:spPr>
        <a:xfrm>
          <a:off x="1638510" y="889996"/>
          <a:ext cx="1958950" cy="12175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16510" rIns="10780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ouders</a:t>
          </a:r>
          <a:endParaRPr lang="nl-NL" sz="1300" kern="1200" dirty="0"/>
        </a:p>
      </dsp:txBody>
      <dsp:txXfrm>
        <a:off x="1925392" y="1068307"/>
        <a:ext cx="1385186" cy="860963"/>
      </dsp:txXfrm>
    </dsp:sp>
    <dsp:sp modelId="{4D2AA952-3F5D-4140-96E3-FAC095C6E024}">
      <dsp:nvSpPr>
        <dsp:cNvPr id="0" name=""/>
        <dsp:cNvSpPr/>
      </dsp:nvSpPr>
      <dsp:spPr>
        <a:xfrm>
          <a:off x="3135324" y="817985"/>
          <a:ext cx="1958950" cy="12772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16510" rIns="10780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Jij</a:t>
          </a:r>
          <a:endParaRPr lang="nl-NL" sz="1300" kern="1200" dirty="0"/>
        </a:p>
      </dsp:txBody>
      <dsp:txXfrm>
        <a:off x="3422206" y="1005029"/>
        <a:ext cx="1385186" cy="903127"/>
      </dsp:txXfrm>
    </dsp:sp>
    <dsp:sp modelId="{CA8FF776-223E-43B3-A942-E3D8F16699BB}">
      <dsp:nvSpPr>
        <dsp:cNvPr id="0" name=""/>
        <dsp:cNvSpPr/>
      </dsp:nvSpPr>
      <dsp:spPr>
        <a:xfrm>
          <a:off x="4702485" y="889996"/>
          <a:ext cx="1958950" cy="11331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16510" rIns="10780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Je </a:t>
          </a:r>
          <a:r>
            <a:rPr lang="en-US" sz="1300" kern="1200" dirty="0" err="1"/>
            <a:t>kinderen</a:t>
          </a:r>
          <a:r>
            <a:rPr lang="en-US" sz="1300" kern="1200" dirty="0"/>
            <a:t>?</a:t>
          </a:r>
          <a:endParaRPr lang="nl-NL" sz="1300" kern="1200" dirty="0"/>
        </a:p>
      </dsp:txBody>
      <dsp:txXfrm>
        <a:off x="4989367" y="1055948"/>
        <a:ext cx="1385186" cy="801289"/>
      </dsp:txXfrm>
    </dsp:sp>
    <dsp:sp modelId="{B47E1DF0-1BD5-47E5-932A-8449AB278101}">
      <dsp:nvSpPr>
        <dsp:cNvPr id="0" name=""/>
        <dsp:cNvSpPr/>
      </dsp:nvSpPr>
      <dsp:spPr>
        <a:xfrm>
          <a:off x="6269645" y="889996"/>
          <a:ext cx="1958950" cy="11331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16510" rIns="10780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Je </a:t>
          </a:r>
          <a:r>
            <a:rPr lang="en-US" sz="1300" kern="1200" dirty="0" err="1"/>
            <a:t>kleinkinderen</a:t>
          </a:r>
          <a:r>
            <a:rPr lang="en-US" sz="1300" kern="1200" dirty="0"/>
            <a:t>?</a:t>
          </a:r>
          <a:endParaRPr lang="nl-NL" sz="1300" kern="1200" dirty="0"/>
        </a:p>
      </dsp:txBody>
      <dsp:txXfrm>
        <a:off x="6556527" y="1055948"/>
        <a:ext cx="1385186" cy="80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E0666-3B39-4D83-AE8A-ADBBB4DD5D87}" type="datetimeFigureOut">
              <a:rPr lang="nl-NL" smtClean="0"/>
              <a:pPr/>
              <a:t>2-2-2021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A625C-D22C-4550-9D2F-D751B09008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15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805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inhoud</a:t>
            </a:r>
            <a:r>
              <a:rPr lang="en-US" dirty="0"/>
              <a:t> en </a:t>
            </a:r>
            <a:r>
              <a:rPr lang="en-US" dirty="0" err="1"/>
              <a:t>vorm</a:t>
            </a:r>
            <a:r>
              <a:rPr lang="en-US" dirty="0"/>
              <a:t> </a:t>
            </a:r>
            <a:r>
              <a:rPr lang="en-US" dirty="0" err="1"/>
              <a:t>noemen</a:t>
            </a:r>
            <a:r>
              <a:rPr lang="en-US" dirty="0"/>
              <a:t>,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eind</a:t>
            </a:r>
            <a:r>
              <a:rPr lang="en-US" dirty="0"/>
              <a:t> van de </a:t>
            </a:r>
            <a:r>
              <a:rPr lang="en-US" dirty="0" err="1"/>
              <a:t>ppt</a:t>
            </a:r>
            <a:r>
              <a:rPr lang="en-US" dirty="0"/>
              <a:t> </a:t>
            </a:r>
            <a:r>
              <a:rPr lang="en-US" dirty="0" err="1"/>
              <a:t>herhaald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39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</a:t>
            </a:r>
            <a:r>
              <a:rPr lang="nl-NL" baseline="0" dirty="0"/>
              <a:t> links: </a:t>
            </a:r>
            <a:r>
              <a:rPr lang="nl-NL" baseline="0" dirty="0" err="1"/>
              <a:t>rotterdam</a:t>
            </a:r>
            <a:r>
              <a:rPr lang="nl-NL" baseline="0" dirty="0"/>
              <a:t> 1940 (</a:t>
            </a:r>
            <a:r>
              <a:rPr lang="nl-NL" baseline="0" dirty="0" err="1"/>
              <a:t>coolsingel</a:t>
            </a:r>
            <a:r>
              <a:rPr lang="nl-NL" baseline="0" dirty="0"/>
              <a:t>), middel Koolhaas’ De Rotterdammer, verticale stad. </a:t>
            </a:r>
            <a:r>
              <a:rPr lang="nl-NL" dirty="0"/>
              <a:t>In deze lessenserie gaan we de natuurlijke</a:t>
            </a:r>
            <a:r>
              <a:rPr lang="nl-NL" baseline="0" dirty="0"/>
              <a:t> neiging tot navelstaren oprekken: we gaan verder in de tijd denken. In </a:t>
            </a:r>
            <a:r>
              <a:rPr lang="nl-NL" baseline="0" dirty="0" err="1"/>
              <a:t>Futures</a:t>
            </a:r>
            <a:r>
              <a:rPr lang="nl-NL" baseline="0" dirty="0"/>
              <a:t> </a:t>
            </a:r>
            <a:r>
              <a:rPr lang="nl-NL" baseline="0" dirty="0" err="1"/>
              <a:t>education</a:t>
            </a:r>
            <a:r>
              <a:rPr lang="nl-NL" baseline="0" dirty="0"/>
              <a:t> noemen ze dit ‘thinking in </a:t>
            </a:r>
            <a:r>
              <a:rPr lang="nl-NL" baseline="0" dirty="0" err="1"/>
              <a:t>extended</a:t>
            </a:r>
            <a:r>
              <a:rPr lang="nl-NL" baseline="0" dirty="0"/>
              <a:t> </a:t>
            </a:r>
            <a:r>
              <a:rPr lang="nl-NL" baseline="0" dirty="0" err="1"/>
              <a:t>timelines</a:t>
            </a:r>
            <a:r>
              <a:rPr lang="nl-NL" baseline="0" dirty="0"/>
              <a:t>’: je bent via je grootouders makkelijk met het linkerplaatje verbonden en via je kleinkinderen met het vraagteken rechts.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69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Doel: </a:t>
            </a:r>
            <a:r>
              <a:rPr lang="en-US" dirty="0" err="1"/>
              <a:t>meteen</a:t>
            </a:r>
            <a:r>
              <a:rPr lang="en-US" dirty="0"/>
              <a:t> </a:t>
            </a:r>
            <a:r>
              <a:rPr lang="en-US" dirty="0" err="1"/>
              <a:t>beginnen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pakkend</a:t>
            </a:r>
            <a:r>
              <a:rPr lang="en-US" dirty="0"/>
              <a:t> </a:t>
            </a:r>
            <a:r>
              <a:rPr lang="en-US" dirty="0" err="1"/>
              <a:t>beeld</a:t>
            </a:r>
            <a:r>
              <a:rPr lang="en-US" dirty="0"/>
              <a:t> (</a:t>
            </a:r>
            <a:r>
              <a:rPr lang="en-US" dirty="0" err="1"/>
              <a:t>provocatief</a:t>
            </a:r>
            <a:r>
              <a:rPr lang="en-US" dirty="0"/>
              <a:t>, entertaining)</a:t>
            </a:r>
            <a:r>
              <a:rPr lang="en-US" baseline="0" dirty="0"/>
              <a:t> en </a:t>
            </a:r>
            <a:r>
              <a:rPr lang="en-US" baseline="0" dirty="0" err="1"/>
              <a:t>een</a:t>
            </a:r>
            <a:r>
              <a:rPr lang="en-US" baseline="0" dirty="0"/>
              <a:t> ‘</a:t>
            </a:r>
            <a:r>
              <a:rPr lang="en-US" baseline="0" dirty="0" err="1"/>
              <a:t>gedeelde</a:t>
            </a:r>
            <a:r>
              <a:rPr lang="en-US" baseline="0" dirty="0"/>
              <a:t> </a:t>
            </a:r>
            <a:r>
              <a:rPr lang="en-US" baseline="0" dirty="0" err="1"/>
              <a:t>ervaring</a:t>
            </a:r>
            <a:r>
              <a:rPr lang="en-US" baseline="0" dirty="0"/>
              <a:t>’: we </a:t>
            </a:r>
            <a:r>
              <a:rPr lang="en-US" baseline="0" dirty="0" err="1"/>
              <a:t>zien</a:t>
            </a:r>
            <a:r>
              <a:rPr lang="en-US" baseline="0" dirty="0"/>
              <a:t> </a:t>
            </a:r>
            <a:r>
              <a:rPr lang="en-US" baseline="0" dirty="0" err="1"/>
              <a:t>hetzelfde</a:t>
            </a:r>
            <a:r>
              <a:rPr lang="en-US" baseline="0" dirty="0"/>
              <a:t> </a:t>
            </a:r>
            <a:r>
              <a:rPr lang="en-US" baseline="0" dirty="0" err="1"/>
              <a:t>filmpje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praten</a:t>
            </a:r>
            <a:r>
              <a:rPr lang="en-US" baseline="0" dirty="0"/>
              <a:t> </a:t>
            </a:r>
            <a:r>
              <a:rPr lang="en-US" baseline="0" dirty="0" err="1"/>
              <a:t>daarover</a:t>
            </a:r>
            <a:r>
              <a:rPr lang="en-US" baseline="0" dirty="0"/>
              <a:t> (</a:t>
            </a:r>
            <a:r>
              <a:rPr lang="en-US" baseline="0" dirty="0" err="1"/>
              <a:t>bakent</a:t>
            </a:r>
            <a:r>
              <a:rPr lang="en-US" baseline="0" dirty="0"/>
              <a:t> </a:t>
            </a:r>
            <a:r>
              <a:rPr lang="en-US" baseline="0" dirty="0" err="1"/>
              <a:t>af</a:t>
            </a:r>
            <a:r>
              <a:rPr lang="en-US" baseline="0" dirty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Elk stipje staat voor een eenheid aandacht die we geven. De boodschap van deze figuur is: nabij in</a:t>
            </a:r>
            <a:r>
              <a:rPr lang="nl-NL" baseline="0" dirty="0"/>
              <a:t> tijd (next week) en ruimte (family) krijgt de meeste aandacht. Figuur uit Rapport van Club van Rome: jaren 70, eerste signaal dat toekomst denken vanuit duurzaamheidsoogpunt nodig was. Een serie onderzoeken (</a:t>
            </a:r>
            <a:r>
              <a:rPr lang="nl-NL" baseline="0" dirty="0" err="1"/>
              <a:t>Silent</a:t>
            </a:r>
            <a:r>
              <a:rPr lang="nl-NL" baseline="0" dirty="0"/>
              <a:t> Spring, Grenzen aan Groei) bevestigde de ernstige milieuschade </a:t>
            </a:r>
            <a:r>
              <a:rPr lang="nl-NL" baseline="0" dirty="0" err="1"/>
              <a:t>a.g.v.</a:t>
            </a:r>
            <a:r>
              <a:rPr lang="nl-NL" baseline="0" dirty="0"/>
              <a:t> het moderne leven.</a:t>
            </a:r>
          </a:p>
          <a:p>
            <a:r>
              <a:rPr lang="nl-NL" baseline="0" dirty="0"/>
              <a:t>De dia noemt Siemens als bedrijf dat actief investeert in toekomsten van steden: in les 5 komen we hierop terug door naar </a:t>
            </a:r>
            <a:r>
              <a:rPr lang="nl-NL" baseline="0" dirty="0" err="1"/>
              <a:t>Masdar</a:t>
            </a:r>
            <a:r>
              <a:rPr lang="nl-NL" baseline="0" dirty="0"/>
              <a:t> </a:t>
            </a:r>
            <a:r>
              <a:rPr lang="nl-NL" baseline="0" dirty="0" err="1"/>
              <a:t>city</a:t>
            </a:r>
            <a:r>
              <a:rPr lang="nl-NL" baseline="0" dirty="0"/>
              <a:t> te kijken: hier is Siemens één van de grote participanten.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63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69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Boyan</a:t>
            </a:r>
            <a:r>
              <a:rPr lang="en-US" dirty="0"/>
              <a:t> Slat </a:t>
            </a:r>
            <a:r>
              <a:rPr lang="en-US" dirty="0" err="1"/>
              <a:t>maakte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profielwerkstuk</a:t>
            </a:r>
            <a:r>
              <a:rPr lang="en-US" baseline="0" dirty="0"/>
              <a:t> over het </a:t>
            </a:r>
            <a:r>
              <a:rPr lang="en-US" baseline="0" dirty="0" err="1"/>
              <a:t>vervuilen</a:t>
            </a:r>
            <a:r>
              <a:rPr lang="en-US" baseline="0" dirty="0"/>
              <a:t> van de </a:t>
            </a:r>
            <a:r>
              <a:rPr lang="en-US" baseline="0" dirty="0" err="1"/>
              <a:t>oceaan</a:t>
            </a:r>
            <a:r>
              <a:rPr lang="en-US" baseline="0" dirty="0"/>
              <a:t> door </a:t>
            </a:r>
            <a:r>
              <a:rPr lang="en-US" baseline="0" dirty="0" err="1"/>
              <a:t>microplastics</a:t>
            </a:r>
            <a:r>
              <a:rPr lang="en-US" baseline="0" dirty="0"/>
              <a:t>. </a:t>
            </a:r>
            <a:r>
              <a:rPr lang="en-US" baseline="0" dirty="0" err="1"/>
              <a:t>Hij</a:t>
            </a:r>
            <a:r>
              <a:rPr lang="en-US" baseline="0" dirty="0"/>
              <a:t> </a:t>
            </a:r>
            <a:r>
              <a:rPr lang="en-US" baseline="0" dirty="0" err="1"/>
              <a:t>zag</a:t>
            </a:r>
            <a:r>
              <a:rPr lang="en-US" baseline="0" dirty="0"/>
              <a:t> </a:t>
            </a:r>
            <a:r>
              <a:rPr lang="en-US" baseline="0" dirty="0" err="1"/>
              <a:t>toen</a:t>
            </a:r>
            <a:r>
              <a:rPr lang="en-US" baseline="0" dirty="0"/>
              <a:t> </a:t>
            </a:r>
            <a:r>
              <a:rPr lang="en-US" baseline="0" dirty="0" err="1"/>
              <a:t>hij</a:t>
            </a:r>
            <a:r>
              <a:rPr lang="en-US" baseline="0" dirty="0"/>
              <a:t> 16 was in </a:t>
            </a:r>
            <a:r>
              <a:rPr lang="en-US" baseline="0" dirty="0" err="1"/>
              <a:t>Griekenland</a:t>
            </a:r>
            <a:r>
              <a:rPr lang="en-US" baseline="0" dirty="0"/>
              <a:t> </a:t>
            </a:r>
            <a:r>
              <a:rPr lang="en-US" baseline="0" dirty="0" err="1"/>
              <a:t>zoveel</a:t>
            </a:r>
            <a:r>
              <a:rPr lang="en-US" baseline="0" dirty="0"/>
              <a:t> plastic, </a:t>
            </a:r>
            <a:r>
              <a:rPr lang="en-US" baseline="0" dirty="0" err="1"/>
              <a:t>oorspronkelijk</a:t>
            </a:r>
            <a:r>
              <a:rPr lang="en-US" baseline="0" dirty="0"/>
              <a:t> door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vriend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kwallen</a:t>
            </a:r>
            <a:r>
              <a:rPr lang="en-US" baseline="0" dirty="0"/>
              <a:t> </a:t>
            </a:r>
            <a:r>
              <a:rPr lang="en-US" baseline="0" dirty="0" err="1"/>
              <a:t>aangezien</a:t>
            </a:r>
            <a:r>
              <a:rPr lang="en-US" baseline="0" dirty="0"/>
              <a:t>, </a:t>
            </a:r>
            <a:r>
              <a:rPr lang="en-US" baseline="0" dirty="0" err="1"/>
              <a:t>daar</a:t>
            </a:r>
            <a:r>
              <a:rPr lang="en-US" baseline="0" dirty="0"/>
              <a:t> </a:t>
            </a:r>
            <a:r>
              <a:rPr lang="en-US" baseline="0" dirty="0" err="1"/>
              <a:t>wilde</a:t>
            </a:r>
            <a:r>
              <a:rPr lang="en-US" baseline="0" dirty="0"/>
              <a:t> </a:t>
            </a:r>
            <a:r>
              <a:rPr lang="en-US" baseline="0" dirty="0" err="1"/>
              <a:t>hij</a:t>
            </a:r>
            <a:r>
              <a:rPr lang="en-US" baseline="0" dirty="0"/>
              <a:t> </a:t>
            </a:r>
            <a:r>
              <a:rPr lang="en-US" baseline="0" dirty="0" err="1"/>
              <a:t>iets</a:t>
            </a:r>
            <a:r>
              <a:rPr lang="en-US" baseline="0" dirty="0"/>
              <a:t> </a:t>
            </a:r>
            <a:r>
              <a:rPr lang="en-US" baseline="0" dirty="0" err="1"/>
              <a:t>tegen</a:t>
            </a:r>
            <a:r>
              <a:rPr lang="en-US" baseline="0" dirty="0"/>
              <a:t> </a:t>
            </a:r>
            <a:r>
              <a:rPr lang="en-US" baseline="0" dirty="0" err="1"/>
              <a:t>doen</a:t>
            </a:r>
            <a:r>
              <a:rPr lang="en-US" baseline="0" dirty="0"/>
              <a:t>. </a:t>
            </a:r>
            <a:r>
              <a:rPr lang="en-US" baseline="0" dirty="0" err="1"/>
              <a:t>Lokale</a:t>
            </a:r>
            <a:r>
              <a:rPr lang="en-US" baseline="0" dirty="0"/>
              <a:t> </a:t>
            </a:r>
            <a:r>
              <a:rPr lang="en-US" baseline="0" dirty="0" err="1"/>
              <a:t>oorzaak</a:t>
            </a:r>
            <a:r>
              <a:rPr lang="en-US" baseline="0" dirty="0"/>
              <a:t>, </a:t>
            </a:r>
            <a:r>
              <a:rPr lang="en-US" baseline="0" dirty="0" err="1"/>
              <a:t>mondiaal</a:t>
            </a:r>
            <a:r>
              <a:rPr lang="en-US" baseline="0" dirty="0"/>
              <a:t> </a:t>
            </a:r>
            <a:r>
              <a:rPr lang="en-US" baseline="0" dirty="0" err="1"/>
              <a:t>vraagstuk</a:t>
            </a:r>
            <a:r>
              <a:rPr lang="en-US" baseline="0" dirty="0"/>
              <a:t>, </a:t>
            </a:r>
            <a:r>
              <a:rPr lang="en-US" baseline="0" dirty="0" err="1"/>
              <a:t>ongewis</a:t>
            </a:r>
            <a:r>
              <a:rPr lang="en-US" baseline="0" dirty="0"/>
              <a:t> wat de </a:t>
            </a:r>
            <a:r>
              <a:rPr lang="en-US" baseline="0" dirty="0" err="1"/>
              <a:t>toekomst</a:t>
            </a:r>
            <a:r>
              <a:rPr lang="en-US" baseline="0" dirty="0"/>
              <a:t> is, maar </a:t>
            </a:r>
            <a:r>
              <a:rPr lang="en-US" baseline="0" dirty="0" err="1"/>
              <a:t>als</a:t>
            </a:r>
            <a:r>
              <a:rPr lang="en-US" baseline="0" dirty="0"/>
              <a:t> je het later </a:t>
            </a:r>
            <a:r>
              <a:rPr lang="en-US" baseline="0" dirty="0" err="1"/>
              <a:t>beter</a:t>
            </a:r>
            <a:r>
              <a:rPr lang="en-US" baseline="0" dirty="0"/>
              <a:t> </a:t>
            </a:r>
            <a:r>
              <a:rPr lang="en-US" baseline="0" dirty="0" err="1"/>
              <a:t>wil</a:t>
            </a:r>
            <a:r>
              <a:rPr lang="en-US" baseline="0" dirty="0"/>
              <a:t> </a:t>
            </a:r>
            <a:r>
              <a:rPr lang="en-US" baseline="0" dirty="0" err="1"/>
              <a:t>hebben</a:t>
            </a:r>
            <a:r>
              <a:rPr lang="en-US" baseline="0" dirty="0"/>
              <a:t>, </a:t>
            </a:r>
            <a:r>
              <a:rPr lang="en-US" baseline="0" dirty="0" err="1"/>
              <a:t>moet</a:t>
            </a:r>
            <a:r>
              <a:rPr lang="en-US" baseline="0" dirty="0"/>
              <a:t> je nu </a:t>
            </a:r>
            <a:r>
              <a:rPr lang="en-US" baseline="0" dirty="0" err="1"/>
              <a:t>iets</a:t>
            </a:r>
            <a:r>
              <a:rPr lang="en-US" baseline="0" dirty="0"/>
              <a:t> </a:t>
            </a:r>
            <a:r>
              <a:rPr lang="en-US" baseline="0" dirty="0" err="1"/>
              <a:t>doen</a:t>
            </a:r>
            <a:r>
              <a:rPr lang="en-US" baseline="0" dirty="0"/>
              <a:t> : je </a:t>
            </a:r>
            <a:r>
              <a:rPr lang="en-US" baseline="0" dirty="0" err="1"/>
              <a:t>gewenste</a:t>
            </a:r>
            <a:r>
              <a:rPr lang="en-US" baseline="0" dirty="0"/>
              <a:t> </a:t>
            </a:r>
            <a:r>
              <a:rPr lang="en-US" baseline="0" dirty="0" err="1"/>
              <a:t>toekomst</a:t>
            </a:r>
            <a:r>
              <a:rPr lang="en-US" baseline="0" dirty="0"/>
              <a:t> </a:t>
            </a:r>
            <a:r>
              <a:rPr lang="en-US" baseline="0" dirty="0" err="1"/>
              <a:t>helder</a:t>
            </a:r>
            <a:r>
              <a:rPr lang="en-US" baseline="0" dirty="0"/>
              <a:t> </a:t>
            </a:r>
            <a:r>
              <a:rPr lang="en-US" baseline="0" dirty="0" err="1"/>
              <a:t>hebben</a:t>
            </a:r>
            <a:r>
              <a:rPr lang="en-US" baseline="0" dirty="0"/>
              <a:t> (forecasting) en dan </a:t>
            </a:r>
            <a:r>
              <a:rPr lang="en-US" baseline="0" dirty="0" err="1"/>
              <a:t>terug</a:t>
            </a:r>
            <a:r>
              <a:rPr lang="en-US" baseline="0" dirty="0"/>
              <a:t> </a:t>
            </a:r>
            <a:r>
              <a:rPr lang="en-US" baseline="0" dirty="0" err="1"/>
              <a:t>redeneren</a:t>
            </a:r>
            <a:r>
              <a:rPr lang="en-US" baseline="0" dirty="0"/>
              <a:t> </a:t>
            </a:r>
            <a:r>
              <a:rPr lang="en-US" baseline="0" dirty="0" err="1"/>
              <a:t>naar</a:t>
            </a:r>
            <a:r>
              <a:rPr lang="en-US" baseline="0" dirty="0"/>
              <a:t> wat je nu </a:t>
            </a:r>
            <a:r>
              <a:rPr lang="en-US" baseline="0" dirty="0" err="1"/>
              <a:t>moet</a:t>
            </a:r>
            <a:r>
              <a:rPr lang="en-US" baseline="0" dirty="0"/>
              <a:t> </a:t>
            </a:r>
            <a:r>
              <a:rPr lang="en-US" baseline="0" dirty="0" err="1"/>
              <a:t>doen</a:t>
            </a:r>
            <a:r>
              <a:rPr lang="en-US" baseline="0" dirty="0"/>
              <a:t> om </a:t>
            </a:r>
            <a:r>
              <a:rPr lang="en-US" baseline="0" dirty="0" err="1"/>
              <a:t>hierop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koersen</a:t>
            </a:r>
            <a:r>
              <a:rPr lang="en-US" baseline="0" dirty="0"/>
              <a:t>: (</a:t>
            </a:r>
            <a:r>
              <a:rPr lang="en-US" baseline="0" dirty="0" err="1"/>
              <a:t>backcasting</a:t>
            </a:r>
            <a:r>
              <a:rPr lang="en-US" baseline="0" dirty="0"/>
              <a:t>)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63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Persoonlijk voorbeeld: is voor sommige leerlingen een betere kapstok dan abstracte mondiale vraagstukken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63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Arne</a:t>
            </a:r>
            <a:r>
              <a:rPr lang="en-US" baseline="0" dirty="0"/>
              <a:t> </a:t>
            </a:r>
            <a:r>
              <a:rPr lang="en-US" baseline="0" dirty="0" err="1"/>
              <a:t>Hendriks</a:t>
            </a:r>
            <a:r>
              <a:rPr lang="en-US" baseline="0" dirty="0"/>
              <a:t>: </a:t>
            </a:r>
            <a:r>
              <a:rPr lang="en-US" baseline="0" dirty="0" err="1"/>
              <a:t>voorbeeld</a:t>
            </a:r>
            <a:r>
              <a:rPr lang="en-US" baseline="0" dirty="0"/>
              <a:t> van critical design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625C-D22C-4550-9D2F-D751B09008B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51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9F279A-2A62-46E2-8AEF-8E4E1D07E259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50C7-6D3B-4547-94CE-918F758D6673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B972-ADF7-4F3D-9234-0216CD9D618D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3E77-C6F0-4111-A6DC-AE27EFD7C36C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7B85-8F31-4CF0-8256-127F8F0DD788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DFC9-6752-418D-B02D-09B7D99D7AB8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8837-9108-4F90-BAEC-B50A0FE649AB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8404-5950-4505-87BC-B0AFF8625EFE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FFF2-BB1A-4DEB-8EC8-245406052491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FDBF7A5-BB8F-4988-8516-79772DECFF7B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2854E7-F769-429D-B295-F59EB7C81D9F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AEBD59-45A0-4855-A09F-47994161316C}" type="datetime1">
              <a:rPr lang="nl-NL" smtClean="0"/>
              <a:pPr/>
              <a:t>2-2-2021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78FC06-2A46-4ED3-A5BF-4943BC6D6C9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0RQk2Z1-o" TargetMode="External"/><Relationship Id="rId7" Type="http://schemas.openxmlformats.org/officeDocument/2006/relationships/hyperlink" Target="http://tegenlicht.vpro.nl/afleveringen/2011-2012/Smart-City-UnLtd-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1BQPV-iCk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0RQk2Z1-o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6IjaZ2g-21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beeldmateriaal oude USB GGC\schilderij stip op de horiz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099"/>
            <a:ext cx="7772400" cy="1822914"/>
          </a:xfrm>
        </p:spPr>
        <p:txBody>
          <a:bodyPr>
            <a:normAutofit/>
          </a:bodyPr>
          <a:lstStyle/>
          <a:p>
            <a:r>
              <a:rPr lang="en-US" dirty="0" err="1"/>
              <a:t>Toekomstscenario’s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5728"/>
            <a:ext cx="6400800" cy="1123071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Les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3053" y="152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1053" y="909053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" name="Stroomdiagram: Proces 9"/>
          <p:cNvSpPr/>
          <p:nvPr/>
        </p:nvSpPr>
        <p:spPr>
          <a:xfrm>
            <a:off x="2247602" y="2954215"/>
            <a:ext cx="914400" cy="116761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Proces 10"/>
          <p:cNvSpPr/>
          <p:nvPr/>
        </p:nvSpPr>
        <p:spPr>
          <a:xfrm>
            <a:off x="3162002" y="3460654"/>
            <a:ext cx="914400" cy="66118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troomdiagram: Proces 11"/>
          <p:cNvSpPr/>
          <p:nvPr/>
        </p:nvSpPr>
        <p:spPr>
          <a:xfrm>
            <a:off x="4076402" y="2082018"/>
            <a:ext cx="914400" cy="203981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1</a:t>
            </a:r>
            <a:endParaRPr lang="nl-NL" sz="8000" dirty="0"/>
          </a:p>
        </p:txBody>
      </p:sp>
      <p:sp>
        <p:nvSpPr>
          <p:cNvPr id="13" name="Stroomdiagram: Proces 12"/>
          <p:cNvSpPr/>
          <p:nvPr/>
        </p:nvSpPr>
        <p:spPr>
          <a:xfrm>
            <a:off x="4990802" y="2574388"/>
            <a:ext cx="914400" cy="154744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roomdiagram: Proces 14"/>
          <p:cNvSpPr/>
          <p:nvPr/>
        </p:nvSpPr>
        <p:spPr>
          <a:xfrm>
            <a:off x="5905202" y="3460653"/>
            <a:ext cx="914400" cy="66118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08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Het </a:t>
            </a:r>
            <a:r>
              <a:rPr lang="en-US" dirty="0" err="1"/>
              <a:t>idee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 err="1"/>
              <a:t>Krimp</a:t>
            </a:r>
            <a:r>
              <a:rPr lang="en-US" dirty="0"/>
              <a:t> de </a:t>
            </a:r>
            <a:r>
              <a:rPr lang="en-US" dirty="0" err="1"/>
              <a:t>mens</a:t>
            </a:r>
            <a:r>
              <a:rPr lang="en-US" dirty="0"/>
              <a:t> tot 50 cm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verkleint</a:t>
            </a:r>
            <a:r>
              <a:rPr lang="en-US" dirty="0"/>
              <a:t> de </a:t>
            </a:r>
            <a:r>
              <a:rPr lang="en-US"/>
              <a:t>huidige</a:t>
            </a:r>
            <a:endParaRPr lang="en-US" dirty="0"/>
          </a:p>
          <a:p>
            <a:pPr>
              <a:buNone/>
            </a:pPr>
            <a:r>
              <a:rPr lang="en-US" dirty="0" err="1"/>
              <a:t>ruimtedruk</a:t>
            </a:r>
            <a:r>
              <a:rPr lang="en-US" dirty="0"/>
              <a:t> en</a:t>
            </a:r>
          </a:p>
          <a:p>
            <a:pPr>
              <a:buNone/>
            </a:pPr>
            <a:r>
              <a:rPr lang="en-US" dirty="0" err="1"/>
              <a:t>milieubelasting</a:t>
            </a:r>
            <a:r>
              <a:rPr lang="en-US" dirty="0"/>
              <a:t> </a:t>
            </a:r>
            <a:r>
              <a:rPr lang="en-US" dirty="0" err="1"/>
              <a:t>enorm</a:t>
            </a:r>
            <a:r>
              <a:rPr lang="en-US" dirty="0"/>
              <a:t>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200" dirty="0" err="1"/>
              <a:t>Bron</a:t>
            </a:r>
            <a:r>
              <a:rPr lang="en-US" sz="2200" dirty="0"/>
              <a:t>: Arne </a:t>
            </a:r>
            <a:r>
              <a:rPr lang="en-US" sz="2200" dirty="0" err="1"/>
              <a:t>Hendriks</a:t>
            </a:r>
            <a:r>
              <a:rPr lang="en-US" sz="2200" dirty="0"/>
              <a:t>, </a:t>
            </a:r>
          </a:p>
          <a:p>
            <a:pPr>
              <a:buNone/>
            </a:pPr>
            <a:r>
              <a:rPr lang="en-US" sz="2200" dirty="0" err="1"/>
              <a:t>kunstenaar</a:t>
            </a:r>
            <a:endParaRPr lang="nl-NL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tweede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toekomstbeeld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en-US" dirty="0"/>
            </a:br>
            <a:r>
              <a:rPr lang="en-US" dirty="0"/>
              <a:t>‘</a:t>
            </a:r>
            <a:r>
              <a:rPr lang="en-US" sz="3100" dirty="0"/>
              <a:t>The Incredible Shrinking Man’</a:t>
            </a:r>
            <a:endParaRPr lang="nl-NL" sz="3100" dirty="0"/>
          </a:p>
        </p:txBody>
      </p:sp>
      <p:pic>
        <p:nvPicPr>
          <p:cNvPr id="11265" name="Picture 1" descr="G:\afbeeldingen\73722_ostrich dinner T.I.S.M 72dpi 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851920" cy="5085184"/>
          </a:xfrm>
          <a:prstGeom prst="rect">
            <a:avLst/>
          </a:prstGeom>
          <a:noFill/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810539"/>
          </a:xfrm>
        </p:spPr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/>
              <a:t>Maak een keuze:</a:t>
            </a:r>
          </a:p>
          <a:p>
            <a:pPr marL="624078" indent="-514350">
              <a:buAutoNum type="arabicPeriod"/>
            </a:pPr>
            <a:r>
              <a:rPr lang="nl-NL" dirty="0"/>
              <a:t>Beoordeel het </a:t>
            </a:r>
            <a:r>
              <a:rPr lang="nl-NL" dirty="0" err="1"/>
              <a:t>krimp-idee</a:t>
            </a:r>
            <a:r>
              <a:rPr lang="nl-NL" dirty="0"/>
              <a:t>: goed of slecht plan? </a:t>
            </a:r>
          </a:p>
          <a:p>
            <a:pPr marL="624078" indent="-514350">
              <a:buNone/>
            </a:pPr>
            <a:r>
              <a:rPr lang="en-US" dirty="0">
                <a:latin typeface="Bookman Old Style"/>
              </a:rPr>
              <a:t>→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/</a:t>
            </a:r>
            <a:r>
              <a:rPr lang="en-US" dirty="0" err="1"/>
              <a:t>denken</a:t>
            </a:r>
            <a:endParaRPr lang="en-US" dirty="0"/>
          </a:p>
          <a:p>
            <a:pPr marL="624078" indent="-514350">
              <a:buAutoNum type="arabicPeriod"/>
            </a:pPr>
            <a:endParaRPr lang="nl-NL" dirty="0"/>
          </a:p>
          <a:p>
            <a:pPr marL="624078" indent="-514350">
              <a:buFont typeface="+mj-lt"/>
              <a:buAutoNum type="arabicPeriod" startAt="2"/>
            </a:pPr>
            <a:r>
              <a:rPr lang="nl-NL" dirty="0"/>
              <a:t>Maak een ander, alternatief creatief scenario</a:t>
            </a:r>
          </a:p>
          <a:p>
            <a:pPr marL="624078" indent="-514350">
              <a:buNone/>
            </a:pPr>
            <a:r>
              <a:rPr lang="en-US" dirty="0">
                <a:latin typeface="Bookman Old Style"/>
              </a:rPr>
              <a:t>→</a:t>
            </a:r>
            <a:r>
              <a:rPr lang="en-US" dirty="0"/>
              <a:t> </a:t>
            </a:r>
            <a:r>
              <a:rPr lang="en-US" dirty="0" err="1"/>
              <a:t>voorstellingsvermogen</a:t>
            </a:r>
            <a:r>
              <a:rPr lang="en-US" dirty="0"/>
              <a:t>/</a:t>
            </a:r>
            <a:r>
              <a:rPr lang="en-US" dirty="0" err="1"/>
              <a:t>creativiteit</a:t>
            </a:r>
            <a:endParaRPr lang="en-US" dirty="0"/>
          </a:p>
          <a:p>
            <a:pPr marL="624078" indent="-514350"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 startAt="3"/>
            </a:pPr>
            <a:r>
              <a:rPr lang="en-US" dirty="0" err="1"/>
              <a:t>Verwoord</a:t>
            </a:r>
            <a:r>
              <a:rPr lang="en-US" dirty="0"/>
              <a:t> je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toekomstbeelden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stad</a:t>
            </a:r>
            <a:endParaRPr lang="en-US" dirty="0"/>
          </a:p>
          <a:p>
            <a:pPr marL="624078" indent="-514350">
              <a:buNone/>
            </a:pPr>
            <a:r>
              <a:rPr lang="en-US" dirty="0">
                <a:latin typeface="Bookman Old Style"/>
              </a:rPr>
              <a:t>→</a:t>
            </a:r>
            <a:r>
              <a:rPr lang="en-US" dirty="0"/>
              <a:t> </a:t>
            </a: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ideeën</a:t>
            </a:r>
            <a:r>
              <a:rPr lang="en-US" dirty="0"/>
              <a:t> </a:t>
            </a:r>
            <a:r>
              <a:rPr lang="en-US" dirty="0" err="1"/>
              <a:t>verwoorden</a:t>
            </a:r>
            <a:r>
              <a:rPr lang="en-US" dirty="0"/>
              <a:t>/</a:t>
            </a:r>
            <a:r>
              <a:rPr lang="en-US" dirty="0" err="1"/>
              <a:t>evaluatie</a:t>
            </a:r>
            <a:endParaRPr lang="en-US" dirty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Opdracht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47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Lessenserie</a:t>
            </a:r>
            <a:r>
              <a:rPr lang="en-US" dirty="0"/>
              <a:t> van 6 lessen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/>
          </a:bodyPr>
          <a:lstStyle/>
          <a:p>
            <a:r>
              <a:rPr lang="en-US" dirty="0" err="1"/>
              <a:t>Leren</a:t>
            </a:r>
            <a:r>
              <a:rPr lang="en-US" dirty="0"/>
              <a:t> over de </a:t>
            </a:r>
            <a:r>
              <a:rPr lang="en-US" dirty="0" err="1"/>
              <a:t>toekomst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Denken</a:t>
            </a:r>
            <a:r>
              <a:rPr lang="en-US" dirty="0"/>
              <a:t> in </a:t>
            </a:r>
            <a:r>
              <a:rPr lang="en-US" dirty="0" err="1"/>
              <a:t>meerdere</a:t>
            </a:r>
            <a:r>
              <a:rPr lang="en-US" dirty="0"/>
              <a:t> scenario’s</a:t>
            </a:r>
          </a:p>
          <a:p>
            <a:endParaRPr lang="en-US" dirty="0"/>
          </a:p>
          <a:p>
            <a:r>
              <a:rPr lang="en-US" dirty="0" err="1"/>
              <a:t>Gericht</a:t>
            </a:r>
            <a:r>
              <a:rPr lang="en-US" dirty="0"/>
              <a:t> op de </a:t>
            </a:r>
            <a:r>
              <a:rPr lang="en-US" dirty="0" err="1"/>
              <a:t>stad</a:t>
            </a:r>
            <a:endParaRPr lang="en-US" dirty="0"/>
          </a:p>
          <a:p>
            <a:pPr>
              <a:buNone/>
            </a:pPr>
            <a:r>
              <a:rPr lang="en-US" sz="2000" dirty="0"/>
              <a:t>⇒</a:t>
            </a:r>
            <a:r>
              <a:rPr lang="en-US" sz="2000" dirty="0" err="1"/>
              <a:t>onderdeel</a:t>
            </a:r>
            <a:r>
              <a:rPr lang="en-US" sz="2000" dirty="0"/>
              <a:t> van het </a:t>
            </a:r>
            <a:r>
              <a:rPr lang="en-US" sz="2000" dirty="0" err="1"/>
              <a:t>ak</a:t>
            </a:r>
            <a:r>
              <a:rPr lang="en-US" sz="2000" dirty="0"/>
              <a:t> </a:t>
            </a:r>
            <a:r>
              <a:rPr lang="en-US" sz="2000" dirty="0" err="1"/>
              <a:t>eindexamenprogramma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</a:t>
            </a:r>
          </a:p>
          <a:p>
            <a:pPr>
              <a:buNone/>
            </a:pPr>
            <a:endParaRPr lang="en-US" dirty="0">
              <a:sym typeface="Wingdings"/>
            </a:endParaRPr>
          </a:p>
          <a:p>
            <a:pPr>
              <a:buNone/>
            </a:pPr>
            <a:endParaRPr lang="en-US" sz="2000" dirty="0">
              <a:sym typeface="Wingdings"/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 lvl="6">
              <a:buNone/>
            </a:pPr>
            <a:endParaRPr lang="nl-NL" sz="9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319463" cy="493703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1: intro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2: </a:t>
            </a:r>
            <a:r>
              <a:rPr lang="en-US" dirty="0" err="1"/>
              <a:t>kennis</a:t>
            </a:r>
            <a:r>
              <a:rPr lang="en-US" dirty="0"/>
              <a:t>: trends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3: </a:t>
            </a:r>
            <a:r>
              <a:rPr lang="en-US" dirty="0" err="1"/>
              <a:t>crea</a:t>
            </a:r>
            <a:r>
              <a:rPr lang="en-US" dirty="0"/>
              <a:t>: scenario’s </a:t>
            </a:r>
            <a:r>
              <a:rPr lang="en-US" dirty="0" err="1"/>
              <a:t>maken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4: scenario’s </a:t>
            </a:r>
            <a:r>
              <a:rPr lang="en-US" dirty="0" err="1"/>
              <a:t>analyseren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/>
              <a:t>5: scenario’s </a:t>
            </a:r>
            <a:r>
              <a:rPr lang="en-US" dirty="0" err="1"/>
              <a:t>kiezen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6: </a:t>
            </a:r>
            <a:r>
              <a:rPr lang="en-US" dirty="0" err="1"/>
              <a:t>toets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Kennis</a:t>
            </a:r>
            <a:endParaRPr lang="en-US" dirty="0"/>
          </a:p>
          <a:p>
            <a:r>
              <a:rPr lang="en-US" dirty="0" err="1"/>
              <a:t>Vaardigheden</a:t>
            </a:r>
            <a:endParaRPr lang="en-US" dirty="0"/>
          </a:p>
          <a:p>
            <a:r>
              <a:rPr lang="en-US" dirty="0" err="1"/>
              <a:t>Jouw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: </a:t>
            </a:r>
            <a:r>
              <a:rPr lang="en-US" dirty="0" err="1"/>
              <a:t>ideeen</a:t>
            </a:r>
            <a:r>
              <a:rPr lang="en-US" dirty="0"/>
              <a:t>, </a:t>
            </a:r>
            <a:r>
              <a:rPr lang="en-US" dirty="0" err="1"/>
              <a:t>beelden</a:t>
            </a:r>
            <a:r>
              <a:rPr lang="en-US" dirty="0"/>
              <a:t>, </a:t>
            </a:r>
            <a:r>
              <a:rPr lang="en-US" dirty="0" err="1"/>
              <a:t>vragen</a:t>
            </a:r>
            <a:endParaRPr lang="en-US" dirty="0"/>
          </a:p>
          <a:p>
            <a:pPr lvl="1"/>
            <a:r>
              <a:rPr lang="en-US" dirty="0"/>
              <a:t>Mc </a:t>
            </a:r>
            <a:r>
              <a:rPr lang="en-US" dirty="0" err="1"/>
              <a:t>Clelland’s</a:t>
            </a:r>
            <a:r>
              <a:rPr lang="en-US" dirty="0"/>
              <a:t> </a:t>
            </a:r>
            <a:r>
              <a:rPr lang="en-US" dirty="0" err="1"/>
              <a:t>IJsberg</a:t>
            </a:r>
            <a:endParaRPr lang="en-US" dirty="0"/>
          </a:p>
          <a:p>
            <a:pPr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Doen</a:t>
            </a:r>
            <a:r>
              <a:rPr lang="en-US" dirty="0"/>
              <a:t>, </a:t>
            </a:r>
            <a:r>
              <a:rPr lang="en-US" dirty="0" err="1"/>
              <a:t>denken</a:t>
            </a:r>
            <a:r>
              <a:rPr lang="en-US" dirty="0"/>
              <a:t>, </a:t>
            </a:r>
            <a:r>
              <a:rPr lang="en-US" dirty="0" err="1"/>
              <a:t>willen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79512" y="2276872"/>
            <a:ext cx="2019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Kennis</a:t>
            </a:r>
            <a:r>
              <a:rPr lang="en-US" dirty="0"/>
              <a:t> </a:t>
            </a:r>
          </a:p>
          <a:p>
            <a:r>
              <a:rPr lang="en-US" dirty="0"/>
              <a:t>en </a:t>
            </a:r>
          </a:p>
          <a:p>
            <a:r>
              <a:rPr lang="en-US" dirty="0" err="1"/>
              <a:t>Vaardigheden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9512" y="4077072"/>
            <a:ext cx="172819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Jouw</a:t>
            </a:r>
            <a:r>
              <a:rPr lang="en-US" dirty="0"/>
              <a:t> </a:t>
            </a:r>
          </a:p>
          <a:p>
            <a:r>
              <a:rPr lang="en-US" dirty="0"/>
              <a:t>-  </a:t>
            </a:r>
            <a:r>
              <a:rPr lang="en-US" dirty="0" err="1"/>
              <a:t>Kennis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 </a:t>
            </a:r>
            <a:r>
              <a:rPr lang="en-US" dirty="0" err="1"/>
              <a:t>Ideeën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 </a:t>
            </a:r>
            <a:r>
              <a:rPr lang="en-US" dirty="0" err="1"/>
              <a:t>Vragen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 </a:t>
            </a:r>
            <a:r>
              <a:rPr lang="en-US" dirty="0" err="1"/>
              <a:t>Waarden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1026" name="Picture 2" descr="G:\afbeeldingen\IJsberg-Mcclelland-N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0174"/>
            <a:ext cx="9144000" cy="545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dirty="0"/>
              <a:t>Inhoudelijk thema: </a:t>
            </a:r>
            <a:br>
              <a:rPr lang="nl-NL" sz="4000" dirty="0"/>
            </a:br>
            <a:r>
              <a:rPr lang="nl-NL" sz="4000" dirty="0"/>
              <a:t>Stad van de toekomst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2276872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3"/>
          </p:cNvPr>
          <p:cNvSpPr txBox="1"/>
          <p:nvPr/>
        </p:nvSpPr>
        <p:spPr>
          <a:xfrm>
            <a:off x="539552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Toen: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936" y="264884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Nu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44649" y="260464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Straks…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7584" y="2276872"/>
            <a:ext cx="0" cy="37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27984" y="2147722"/>
            <a:ext cx="0" cy="399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72400" y="2276872"/>
            <a:ext cx="0" cy="18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irispauw\Documents\contractactiviteiten\UU\de rotterda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4899"/>
            <a:ext cx="2232248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U:\a3\beeldmateriaal\vraagtek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77840"/>
            <a:ext cx="1968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a3\beeldmateriaal\coolsingel 1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068960"/>
            <a:ext cx="2347745" cy="1656000"/>
          </a:xfrm>
          <a:prstGeom prst="rect">
            <a:avLst/>
          </a:prstGeom>
          <a:noFill/>
        </p:spPr>
      </p:pic>
      <p:sp>
        <p:nvSpPr>
          <p:cNvPr id="15" name="Tekstvak 14"/>
          <p:cNvSpPr txBox="1"/>
          <p:nvPr/>
        </p:nvSpPr>
        <p:spPr>
          <a:xfrm>
            <a:off x="5436096" y="5301209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http://</a:t>
            </a:r>
            <a:r>
              <a:rPr lang="nl-NL" dirty="0">
                <a:hlinkClick r:id="rId7"/>
              </a:rPr>
              <a:t>tegenlicht.vpro.nl/afleveringen/2011-2012/Smart-City-UnLtd-</a:t>
            </a:r>
            <a:r>
              <a:rPr lang="nl-NL" dirty="0"/>
              <a:t>.html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45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14774"/>
            <a:ext cx="8229600" cy="980980"/>
          </a:xfrm>
        </p:spPr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Afronding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huiswerk</a:t>
            </a:r>
            <a:r>
              <a:rPr lang="en-US" dirty="0"/>
              <a:t> 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467544" y="3212976"/>
          <a:ext cx="8229600" cy="291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Rechte verbindingslijn 8"/>
          <p:cNvCxnSpPr/>
          <p:nvPr/>
        </p:nvCxnSpPr>
        <p:spPr>
          <a:xfrm flipV="1">
            <a:off x="457200" y="5598943"/>
            <a:ext cx="82296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 flipH="1">
            <a:off x="395536" y="57332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 60 </a:t>
            </a:r>
            <a:r>
              <a:rPr lang="en-US" dirty="0" err="1"/>
              <a:t>jaar</a:t>
            </a:r>
            <a:r>
              <a:rPr lang="en-US" dirty="0"/>
              <a:t>			Nu	                 	        + 60 </a:t>
            </a:r>
            <a:r>
              <a:rPr lang="en-US" dirty="0" err="1"/>
              <a:t>jaar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51520" y="1196752"/>
            <a:ext cx="875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Huiswerk: </a:t>
            </a:r>
          </a:p>
          <a:p>
            <a:r>
              <a:rPr lang="nl-NL" sz="2400" dirty="0"/>
              <a:t>- Lees leestekst 1.1</a:t>
            </a:r>
          </a:p>
          <a:p>
            <a:r>
              <a:rPr lang="nl-NL" sz="2400" dirty="0"/>
              <a:t>- Maak opdracht 1.4 </a:t>
            </a:r>
            <a:endParaRPr lang="en-US" sz="2400" dirty="0"/>
          </a:p>
        </p:txBody>
      </p:sp>
      <p:sp>
        <p:nvSpPr>
          <p:cNvPr id="10" name="PIJL-OMHOOG 9"/>
          <p:cNvSpPr/>
          <p:nvPr/>
        </p:nvSpPr>
        <p:spPr>
          <a:xfrm>
            <a:off x="4427984" y="3355662"/>
            <a:ext cx="484632" cy="5773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1920868" y="2563513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Zie</a:t>
            </a:r>
            <a:r>
              <a:rPr lang="en-US" sz="1400" dirty="0"/>
              <a:t> </a:t>
            </a:r>
            <a:r>
              <a:rPr lang="en-US" sz="1400" dirty="0" err="1"/>
              <a:t>opdracht</a:t>
            </a:r>
            <a:r>
              <a:rPr lang="en-US" sz="1400" dirty="0"/>
              <a:t> 1.4: </a:t>
            </a:r>
            <a:r>
              <a:rPr lang="en-US" sz="1400" dirty="0" err="1"/>
              <a:t>Breng</a:t>
            </a:r>
            <a:r>
              <a:rPr lang="en-US" sz="1400" dirty="0"/>
              <a:t> in </a:t>
            </a:r>
            <a:r>
              <a:rPr lang="en-US" sz="1400" dirty="0" err="1"/>
              <a:t>kaart</a:t>
            </a:r>
            <a:r>
              <a:rPr lang="en-US" sz="1400" dirty="0"/>
              <a:t> </a:t>
            </a:r>
            <a:r>
              <a:rPr lang="en-US" sz="1400" dirty="0" err="1"/>
              <a:t>wat</a:t>
            </a:r>
            <a:r>
              <a:rPr lang="en-US" sz="1400" dirty="0"/>
              <a:t> je </a:t>
            </a:r>
            <a:r>
              <a:rPr lang="en-US" sz="1400" dirty="0" err="1"/>
              <a:t>eet</a:t>
            </a:r>
            <a:r>
              <a:rPr lang="en-US" sz="1400" dirty="0"/>
              <a:t>, </a:t>
            </a:r>
            <a:r>
              <a:rPr lang="en-US" sz="1400" dirty="0" err="1"/>
              <a:t>waar</a:t>
            </a:r>
            <a:r>
              <a:rPr lang="en-US" sz="1400" dirty="0"/>
              <a:t> het </a:t>
            </a:r>
            <a:r>
              <a:rPr lang="en-US" sz="1400" dirty="0" err="1"/>
              <a:t>vandaan</a:t>
            </a:r>
            <a:r>
              <a:rPr lang="en-US" sz="1400" dirty="0"/>
              <a:t> </a:t>
            </a:r>
            <a:r>
              <a:rPr lang="en-US" sz="1400" dirty="0" err="1"/>
              <a:t>komt</a:t>
            </a:r>
            <a:r>
              <a:rPr lang="en-US" sz="1400" dirty="0"/>
              <a:t> en </a:t>
            </a:r>
            <a:r>
              <a:rPr lang="en-US" sz="1400" dirty="0" err="1"/>
              <a:t>wat</a:t>
            </a:r>
            <a:r>
              <a:rPr lang="en-US" sz="1400" dirty="0"/>
              <a:t> de ‘impact’ is van </a:t>
            </a:r>
            <a:r>
              <a:rPr lang="en-US" sz="1400" dirty="0" err="1"/>
              <a:t>jouw</a:t>
            </a:r>
            <a:r>
              <a:rPr lang="en-US" sz="1400" dirty="0"/>
              <a:t> </a:t>
            </a:r>
            <a:r>
              <a:rPr lang="en-US" sz="1400" dirty="0" err="1"/>
              <a:t>eetpatroon</a:t>
            </a:r>
            <a:r>
              <a:rPr lang="en-US" sz="1400" dirty="0"/>
              <a:t> (</a:t>
            </a:r>
            <a:r>
              <a:rPr lang="en-US" sz="1400" dirty="0" err="1"/>
              <a:t>hier</a:t>
            </a:r>
            <a:r>
              <a:rPr lang="en-US" sz="1400" dirty="0"/>
              <a:t> en elders) . </a:t>
            </a:r>
            <a:r>
              <a:rPr lang="en-US" sz="1400" dirty="0" err="1"/>
              <a:t>Bespreek</a:t>
            </a:r>
            <a:r>
              <a:rPr lang="en-US" sz="1400" dirty="0"/>
              <a:t> </a:t>
            </a:r>
            <a:r>
              <a:rPr lang="en-US" sz="1400" dirty="0" err="1"/>
              <a:t>dit</a:t>
            </a:r>
            <a:r>
              <a:rPr lang="en-US" sz="1400" dirty="0"/>
              <a:t> </a:t>
            </a:r>
            <a:r>
              <a:rPr lang="en-US" sz="1400" dirty="0" err="1"/>
              <a:t>beeld</a:t>
            </a:r>
            <a:r>
              <a:rPr lang="en-US" sz="1400" dirty="0"/>
              <a:t> met </a:t>
            </a:r>
            <a:r>
              <a:rPr lang="en-US" sz="1400" dirty="0" err="1"/>
              <a:t>iemand</a:t>
            </a:r>
            <a:r>
              <a:rPr lang="en-US" sz="1400" dirty="0"/>
              <a:t> </a:t>
            </a:r>
            <a:r>
              <a:rPr lang="en-US" sz="1400" dirty="0" err="1"/>
              <a:t>uit</a:t>
            </a:r>
            <a:r>
              <a:rPr lang="en-US" sz="1400" dirty="0"/>
              <a:t>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andere</a:t>
            </a:r>
            <a:r>
              <a:rPr lang="en-US" sz="1400" dirty="0"/>
              <a:t> </a:t>
            </a:r>
            <a:r>
              <a:rPr lang="en-US" sz="1400" dirty="0" err="1"/>
              <a:t>generatie</a:t>
            </a:r>
            <a:r>
              <a:rPr lang="en-US" sz="1400" dirty="0"/>
              <a:t>. </a:t>
            </a:r>
            <a:endParaRPr lang="nl-NL" sz="1400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err="1"/>
              <a:t>Introductie</a:t>
            </a:r>
            <a:r>
              <a:rPr lang="en-US" dirty="0"/>
              <a:t>:</a:t>
            </a:r>
          </a:p>
          <a:p>
            <a:pPr marL="880110" lvl="1" indent="-514350"/>
            <a:r>
              <a:rPr lang="en-US" dirty="0" err="1"/>
              <a:t>toekomstbeeld</a:t>
            </a:r>
            <a:r>
              <a:rPr lang="en-US" dirty="0"/>
              <a:t> 1: Human Dystopia</a:t>
            </a:r>
          </a:p>
          <a:p>
            <a:pPr marL="880110" lvl="1" indent="-514350"/>
            <a:r>
              <a:rPr lang="en-US" dirty="0" err="1"/>
              <a:t>waarom</a:t>
            </a:r>
            <a:r>
              <a:rPr lang="en-US" dirty="0"/>
              <a:t> les over </a:t>
            </a:r>
            <a:r>
              <a:rPr lang="en-US" dirty="0" err="1"/>
              <a:t>toekomst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? </a:t>
            </a:r>
          </a:p>
          <a:p>
            <a:pPr marL="880110" lvl="1" indent="-514350"/>
            <a:r>
              <a:rPr lang="en-US" dirty="0"/>
              <a:t>hoe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aanpakken</a:t>
            </a:r>
            <a:r>
              <a:rPr lang="en-US" dirty="0"/>
              <a:t>?</a:t>
            </a:r>
          </a:p>
          <a:p>
            <a:pPr marL="880110" lvl="1" indent="-514350"/>
            <a:r>
              <a:rPr lang="en-US" dirty="0" err="1"/>
              <a:t>toekomstbeeld</a:t>
            </a:r>
            <a:r>
              <a:rPr lang="en-US" dirty="0"/>
              <a:t> 2: The Incredible Shrinking Man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err="1"/>
              <a:t>Aan</a:t>
            </a:r>
            <a:r>
              <a:rPr lang="en-US" dirty="0"/>
              <a:t> de slag:</a:t>
            </a:r>
          </a:p>
          <a:p>
            <a:pPr marL="880110" lvl="1" indent="-514350"/>
            <a:r>
              <a:rPr lang="en-US" dirty="0"/>
              <a:t> </a:t>
            </a:r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3 </a:t>
            </a:r>
            <a:r>
              <a:rPr lang="en-US" dirty="0" err="1"/>
              <a:t>opdrachten</a:t>
            </a:r>
            <a:endParaRPr lang="en-US" dirty="0"/>
          </a:p>
          <a:p>
            <a:pPr marL="880110" lvl="1" indent="-514350"/>
            <a:r>
              <a:rPr lang="en-US" dirty="0" err="1"/>
              <a:t>Nabespreking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err="1"/>
              <a:t>Afronding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huiswerk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toekomstbeeld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3"/>
          </p:nvPr>
        </p:nvSpPr>
        <p:spPr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https://www.youtube.com/watch?v=h1BQPV-iCkU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834880" cy="24167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800" dirty="0"/>
          </a:p>
          <a:p>
            <a:pPr>
              <a:buNone/>
            </a:pPr>
            <a:r>
              <a:rPr lang="en-US" sz="9600" dirty="0" err="1"/>
              <a:t>Stel</a:t>
            </a:r>
            <a:r>
              <a:rPr lang="en-US" sz="9600" dirty="0"/>
              <a:t> je </a:t>
            </a:r>
            <a:r>
              <a:rPr lang="en-US" sz="9600" dirty="0" err="1"/>
              <a:t>voor</a:t>
            </a:r>
            <a:r>
              <a:rPr lang="en-US" sz="9600" dirty="0"/>
              <a:t>: </a:t>
            </a:r>
          </a:p>
          <a:p>
            <a:pPr>
              <a:buNone/>
            </a:pPr>
            <a:endParaRPr lang="en-US" sz="9600" dirty="0"/>
          </a:p>
          <a:p>
            <a:pPr>
              <a:buNone/>
            </a:pPr>
            <a:r>
              <a:rPr lang="en-US" sz="9600" dirty="0"/>
              <a:t>Het is 2805. </a:t>
            </a:r>
          </a:p>
          <a:p>
            <a:pPr>
              <a:buNone/>
            </a:pPr>
            <a:r>
              <a:rPr lang="en-US" sz="9600" dirty="0"/>
              <a:t>Het fragment </a:t>
            </a:r>
            <a:r>
              <a:rPr lang="en-US" sz="9600" dirty="0" err="1"/>
              <a:t>volgt</a:t>
            </a:r>
            <a:r>
              <a:rPr lang="en-US" sz="9600" dirty="0"/>
              <a:t> </a:t>
            </a:r>
            <a:r>
              <a:rPr lang="en-US" sz="9600" dirty="0" err="1"/>
              <a:t>een</a:t>
            </a:r>
            <a:r>
              <a:rPr lang="en-US" sz="9600" dirty="0"/>
              <a:t> </a:t>
            </a:r>
          </a:p>
          <a:p>
            <a:pPr>
              <a:buNone/>
            </a:pPr>
            <a:r>
              <a:rPr lang="en-US" sz="9600" dirty="0" err="1"/>
              <a:t>Robotje</a:t>
            </a:r>
            <a:r>
              <a:rPr lang="en-US" sz="9600" dirty="0"/>
              <a:t>, Wall-E.</a:t>
            </a:r>
          </a:p>
          <a:p>
            <a:pPr>
              <a:buNone/>
            </a:pPr>
            <a:r>
              <a:rPr lang="en-US" sz="9600" dirty="0"/>
              <a:t>Wall-E is op </a:t>
            </a:r>
            <a:r>
              <a:rPr lang="en-US" sz="9600" dirty="0" err="1"/>
              <a:t>zoek</a:t>
            </a:r>
            <a:r>
              <a:rPr lang="en-US" sz="9600" dirty="0"/>
              <a:t> </a:t>
            </a:r>
            <a:r>
              <a:rPr lang="en-US" sz="9600" dirty="0" err="1"/>
              <a:t>naar</a:t>
            </a:r>
            <a:r>
              <a:rPr lang="en-US" sz="9600" dirty="0"/>
              <a:t> </a:t>
            </a:r>
            <a:r>
              <a:rPr lang="en-US" sz="9600" dirty="0" err="1"/>
              <a:t>een</a:t>
            </a:r>
            <a:r>
              <a:rPr lang="en-US" sz="9600" dirty="0"/>
              <a:t> </a:t>
            </a:r>
          </a:p>
          <a:p>
            <a:pPr>
              <a:buNone/>
            </a:pPr>
            <a:r>
              <a:rPr lang="en-US" sz="9600" dirty="0" err="1"/>
              <a:t>ander</a:t>
            </a:r>
            <a:r>
              <a:rPr lang="en-US" sz="9600" dirty="0"/>
              <a:t> </a:t>
            </a:r>
            <a:r>
              <a:rPr lang="en-US" sz="9600" dirty="0" err="1"/>
              <a:t>Robotje</a:t>
            </a:r>
            <a:r>
              <a:rPr lang="en-US" sz="9600" dirty="0"/>
              <a:t>, Eve.</a:t>
            </a:r>
          </a:p>
          <a:p>
            <a:pPr>
              <a:buNone/>
            </a:pPr>
            <a:endParaRPr lang="en-US" sz="9600" dirty="0"/>
          </a:p>
          <a:p>
            <a:pPr>
              <a:buNone/>
            </a:pPr>
            <a:endParaRPr lang="en-US" sz="9600" dirty="0"/>
          </a:p>
          <a:p>
            <a:pPr>
              <a:buNone/>
            </a:pPr>
            <a:r>
              <a:rPr lang="en-US" sz="9600" dirty="0" err="1">
                <a:solidFill>
                  <a:srgbClr val="FF0000"/>
                </a:solidFill>
              </a:rPr>
              <a:t>Vraag</a:t>
            </a:r>
            <a:r>
              <a:rPr lang="en-US" sz="9600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9600" dirty="0" err="1">
                <a:solidFill>
                  <a:srgbClr val="FF0000"/>
                </a:solidFill>
              </a:rPr>
              <a:t>Welke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kenmerken</a:t>
            </a:r>
            <a:r>
              <a:rPr lang="en-US" sz="9600" dirty="0">
                <a:solidFill>
                  <a:srgbClr val="FF0000"/>
                </a:solidFill>
              </a:rPr>
              <a:t> van 2016 </a:t>
            </a:r>
          </a:p>
          <a:p>
            <a:pPr>
              <a:buNone/>
            </a:pPr>
            <a:r>
              <a:rPr lang="en-US" sz="9600" dirty="0" err="1">
                <a:solidFill>
                  <a:srgbClr val="FF0000"/>
                </a:solidFill>
              </a:rPr>
              <a:t>zijn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uitvergroot</a:t>
            </a:r>
            <a:r>
              <a:rPr lang="en-US" sz="9600" dirty="0">
                <a:solidFill>
                  <a:srgbClr val="FF0000"/>
                </a:solidFill>
              </a:rPr>
              <a:t> in </a:t>
            </a:r>
            <a:r>
              <a:rPr lang="en-US" sz="9600" dirty="0" err="1">
                <a:solidFill>
                  <a:srgbClr val="FF0000"/>
                </a:solidFill>
              </a:rPr>
              <a:t>dit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9600" dirty="0" err="1">
                <a:solidFill>
                  <a:srgbClr val="FF0000"/>
                </a:solidFill>
              </a:rPr>
              <a:t>toekomstbeeld</a:t>
            </a:r>
            <a:r>
              <a:rPr lang="en-US" sz="9600" dirty="0">
                <a:solidFill>
                  <a:srgbClr val="FF0000"/>
                </a:solidFill>
              </a:rPr>
              <a:t>? </a:t>
            </a: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algn="ctr">
              <a:buNone/>
            </a:pPr>
            <a:endParaRPr lang="en-US" sz="2000" dirty="0"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>
                <a:latin typeface="Calibri" pitchFamily="34" charset="0"/>
                <a:cs typeface="Times New Roman" pitchFamily="18" charset="0"/>
              </a:rPr>
              <a:t>				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5436096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26" name="Picture 2" descr="G:\afbeeldingen\human dystopia wall 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384375" cy="3744416"/>
          </a:xfrm>
          <a:prstGeom prst="rect">
            <a:avLst/>
          </a:prstGeom>
          <a:noFill/>
        </p:spPr>
      </p:pic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Waarom</a:t>
            </a:r>
            <a:r>
              <a:rPr lang="en-US" dirty="0"/>
              <a:t> les over </a:t>
            </a:r>
            <a:r>
              <a:rPr lang="en-US" dirty="0" err="1"/>
              <a:t>toekomst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		</a:t>
            </a:r>
            <a:r>
              <a:rPr lang="en-US" sz="2700" i="1" dirty="0"/>
              <a:t>we </a:t>
            </a:r>
            <a:r>
              <a:rPr lang="en-US" sz="2700" i="1" dirty="0" err="1"/>
              <a:t>zijn</a:t>
            </a:r>
            <a:r>
              <a:rPr lang="en-US" sz="2700" i="1" dirty="0"/>
              <a:t> </a:t>
            </a:r>
            <a:r>
              <a:rPr lang="en-US" sz="2700" i="1" dirty="0" err="1"/>
              <a:t>er</a:t>
            </a:r>
            <a:r>
              <a:rPr lang="en-US" sz="2700" i="1" dirty="0"/>
              <a:t> van nature </a:t>
            </a:r>
            <a:r>
              <a:rPr lang="en-US" sz="2700" i="1" dirty="0" err="1"/>
              <a:t>niet</a:t>
            </a:r>
            <a:r>
              <a:rPr lang="en-US" sz="2700" i="1" dirty="0"/>
              <a:t> </a:t>
            </a:r>
            <a:r>
              <a:rPr lang="en-US" sz="2700" i="1" dirty="0" err="1"/>
              <a:t>zo</a:t>
            </a:r>
            <a:r>
              <a:rPr lang="en-US" sz="2700" i="1" dirty="0"/>
              <a:t> </a:t>
            </a:r>
            <a:r>
              <a:rPr lang="en-US" sz="2700" i="1" dirty="0" err="1"/>
              <a:t>goed</a:t>
            </a:r>
            <a:r>
              <a:rPr lang="en-US" sz="2700" i="1" dirty="0"/>
              <a:t> in ….</a:t>
            </a:r>
          </a:p>
        </p:txBody>
      </p:sp>
      <p:pic>
        <p:nvPicPr>
          <p:cNvPr id="4" name="Picture 2" descr="C:\Users\Public\Pictures\Sample Pictures\ov-simmons10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264696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5661248"/>
            <a:ext cx="241176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Bron: </a:t>
            </a:r>
          </a:p>
          <a:p>
            <a:r>
              <a:rPr lang="nl-NL" sz="1200" dirty="0">
                <a:solidFill>
                  <a:schemeClr val="bg1"/>
                </a:solidFill>
              </a:rPr>
              <a:t>Club van Rome (1972), </a:t>
            </a:r>
            <a:r>
              <a:rPr lang="nl-NL" sz="1200" i="1" dirty="0">
                <a:solidFill>
                  <a:schemeClr val="bg1"/>
                </a:solidFill>
              </a:rPr>
              <a:t>Grenzen aan groei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660232" y="2204864"/>
            <a:ext cx="24837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Let op: 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Overheden</a:t>
            </a:r>
            <a:r>
              <a:rPr lang="en-US" dirty="0">
                <a:solidFill>
                  <a:schemeClr val="accent1"/>
                </a:solidFill>
              </a:rPr>
              <a:t> en </a:t>
            </a:r>
            <a:r>
              <a:rPr lang="en-US" dirty="0" err="1">
                <a:solidFill>
                  <a:schemeClr val="accent1"/>
                </a:solidFill>
              </a:rPr>
              <a:t>bedrijven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denken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wél</a:t>
            </a:r>
            <a:r>
              <a:rPr lang="en-US" dirty="0">
                <a:solidFill>
                  <a:schemeClr val="accent1"/>
                </a:solidFill>
              </a:rPr>
              <a:t> in scenario’s!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600" dirty="0" err="1"/>
              <a:t>Voorbeeld</a:t>
            </a:r>
            <a:r>
              <a:rPr lang="en-US" sz="1600" dirty="0"/>
              <a:t>: Siemens’ sector ‘</a:t>
            </a:r>
            <a:r>
              <a:rPr lang="en-US" sz="1600" i="1" dirty="0" err="1"/>
              <a:t>liveable</a:t>
            </a:r>
            <a:r>
              <a:rPr lang="en-US" sz="1600" i="1" dirty="0"/>
              <a:t> cities</a:t>
            </a:r>
            <a:r>
              <a:rPr lang="en-US" sz="1600" dirty="0"/>
              <a:t>’</a:t>
            </a:r>
          </a:p>
          <a:p>
            <a:r>
              <a:rPr lang="en-US" sz="1600" dirty="0"/>
              <a:t>(87.000 </a:t>
            </a:r>
            <a:r>
              <a:rPr lang="en-US" sz="1600" dirty="0" err="1"/>
              <a:t>werknemers</a:t>
            </a:r>
            <a:r>
              <a:rPr lang="en-US" sz="1600" dirty="0"/>
              <a:t>)</a:t>
            </a:r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15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nl-NL" dirty="0"/>
              <a:t>Leren van vroeger voor straks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2564904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hlinkClick r:id="rId3"/>
          </p:cNvPr>
          <p:cNvSpPr txBox="1"/>
          <p:nvPr/>
        </p:nvSpPr>
        <p:spPr>
          <a:xfrm>
            <a:off x="539552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Toen: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936" y="264884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Nu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44649" y="260464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Straks ?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7584" y="2204864"/>
            <a:ext cx="0" cy="37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3968" y="2204864"/>
            <a:ext cx="0" cy="399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72400" y="2276872"/>
            <a:ext cx="0" cy="18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5517232"/>
            <a:ext cx="743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https://www.youtube.com/watch?v=0u0RQk2Z1-o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27584" y="3356992"/>
            <a:ext cx="0" cy="2183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F:\a3\beeldmateriaal\duiven op bor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340768"/>
            <a:ext cx="2598316" cy="1151968"/>
          </a:xfrm>
          <a:prstGeom prst="rect">
            <a:avLst/>
          </a:prstGeom>
          <a:noFill/>
        </p:spPr>
      </p:pic>
      <p:pic>
        <p:nvPicPr>
          <p:cNvPr id="1026" name="Picture 2" descr="U:\a3\beeldmateriaal\mobiele_telefoons-300x1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173471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Public\Pictures\ouderwetse mobi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14" y="3429000"/>
            <a:ext cx="1463148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:\Documents\My Pictures\gsm van de toekoms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9120"/>
            <a:ext cx="197938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4355976" y="2636912"/>
            <a:ext cx="1875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KEUZE</a:t>
            </a:r>
            <a:r>
              <a:rPr lang="en-US" sz="3200" dirty="0">
                <a:solidFill>
                  <a:srgbClr val="FF0000"/>
                </a:solidFill>
              </a:rPr>
              <a:t>!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4572000" y="861536"/>
            <a:ext cx="0" cy="2011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973586" y="3446585"/>
            <a:ext cx="80396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851920" y="404664"/>
            <a:ext cx="136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83568" y="3645024"/>
            <a:ext cx="1027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Verleden</a:t>
            </a:r>
            <a:endParaRPr lang="nl-NL" sz="1400" dirty="0"/>
          </a:p>
        </p:txBody>
      </p:sp>
      <p:sp>
        <p:nvSpPr>
          <p:cNvPr id="10" name="Tekstvak 9"/>
          <p:cNvSpPr txBox="1"/>
          <p:nvPr/>
        </p:nvSpPr>
        <p:spPr>
          <a:xfrm>
            <a:off x="4139952" y="6021288"/>
            <a:ext cx="996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Lokaal</a:t>
            </a:r>
            <a:endParaRPr lang="nl-NL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3923928" y="548680"/>
            <a:ext cx="1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Mondiaal</a:t>
            </a:r>
            <a:endParaRPr lang="nl-NL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4139952" y="3068960"/>
            <a:ext cx="108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Nationaal</a:t>
            </a:r>
            <a:endParaRPr lang="nl-NL" sz="1400" dirty="0"/>
          </a:p>
        </p:txBody>
      </p:sp>
      <p:cxnSp>
        <p:nvCxnSpPr>
          <p:cNvPr id="19" name="Rechte verbindingslijn 18"/>
          <p:cNvCxnSpPr/>
          <p:nvPr/>
        </p:nvCxnSpPr>
        <p:spPr>
          <a:xfrm flipH="1">
            <a:off x="4644008" y="3933056"/>
            <a:ext cx="1" cy="1872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 flipH="1">
            <a:off x="4211960" y="3573016"/>
            <a:ext cx="84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Heden</a:t>
            </a:r>
            <a:endParaRPr lang="nl-NL" sz="1600" dirty="0"/>
          </a:p>
        </p:txBody>
      </p:sp>
      <p:cxnSp>
        <p:nvCxnSpPr>
          <p:cNvPr id="27" name="Rechte verbindingslijn met pijl 26"/>
          <p:cNvCxnSpPr/>
          <p:nvPr/>
        </p:nvCxnSpPr>
        <p:spPr>
          <a:xfrm>
            <a:off x="267286" y="588789"/>
            <a:ext cx="0" cy="581012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323528" y="1196752"/>
            <a:ext cx="461665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i="1" dirty="0" err="1"/>
              <a:t>ruimte</a:t>
            </a:r>
            <a:endParaRPr lang="nl-NL" i="1" dirty="0"/>
          </a:p>
        </p:txBody>
      </p:sp>
      <p:cxnSp>
        <p:nvCxnSpPr>
          <p:cNvPr id="30" name="Rechte verbindingslijn met pijl 29"/>
          <p:cNvCxnSpPr/>
          <p:nvPr/>
        </p:nvCxnSpPr>
        <p:spPr>
          <a:xfrm flipH="1">
            <a:off x="419686" y="6551311"/>
            <a:ext cx="8593586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6804248" y="6119445"/>
            <a:ext cx="118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tijd</a:t>
            </a:r>
            <a:endParaRPr lang="nl-NL" i="1" dirty="0"/>
          </a:p>
        </p:txBody>
      </p:sp>
      <p:pic>
        <p:nvPicPr>
          <p:cNvPr id="15" name="Picture 2" descr="F:\a3\beeldmateriaal\achter het decor kij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952328" cy="1872208"/>
          </a:xfrm>
          <a:prstGeom prst="rect">
            <a:avLst/>
          </a:prstGeom>
          <a:noFill/>
        </p:spPr>
      </p:pic>
      <p:sp>
        <p:nvSpPr>
          <p:cNvPr id="18" name="Rechthoek 17"/>
          <p:cNvSpPr/>
          <p:nvPr/>
        </p:nvSpPr>
        <p:spPr>
          <a:xfrm>
            <a:off x="7968678" y="364502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Toekomst</a:t>
            </a:r>
            <a:endParaRPr lang="nl-NL" sz="1600" dirty="0"/>
          </a:p>
        </p:txBody>
      </p:sp>
      <p:sp>
        <p:nvSpPr>
          <p:cNvPr id="20" name="Rechthoek 19"/>
          <p:cNvSpPr/>
          <p:nvPr/>
        </p:nvSpPr>
        <p:spPr>
          <a:xfrm>
            <a:off x="5364088" y="1556792"/>
            <a:ext cx="334786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l-NL" sz="1600" dirty="0"/>
              <a:t>Voorbeeld: vervuiling van de oceanen door plastic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Boyan</a:t>
            </a:r>
            <a:r>
              <a:rPr lang="en-US" sz="1600" dirty="0"/>
              <a:t> Slat’s Ocean Cleanup)</a:t>
            </a:r>
            <a:endParaRPr lang="nl-NL" sz="1600" dirty="0"/>
          </a:p>
          <a:p>
            <a:r>
              <a:rPr lang="nl-NL" sz="1200" dirty="0">
                <a:hlinkClick r:id="rId4"/>
              </a:rPr>
              <a:t>https://www.youtube.com/watch?v=6IjaZ2g-21E</a:t>
            </a:r>
            <a:endParaRPr lang="nl-NL" sz="1200" dirty="0"/>
          </a:p>
        </p:txBody>
      </p:sp>
      <p:cxnSp>
        <p:nvCxnSpPr>
          <p:cNvPr id="28" name="Gekromde verbindingslijn 27"/>
          <p:cNvCxnSpPr/>
          <p:nvPr/>
        </p:nvCxnSpPr>
        <p:spPr>
          <a:xfrm rot="10800000">
            <a:off x="5292080" y="1268760"/>
            <a:ext cx="2808312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6084168" y="98072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backcasting</a:t>
            </a:r>
            <a:endParaRPr lang="nl-NL" dirty="0"/>
          </a:p>
        </p:txBody>
      </p:sp>
      <p:cxnSp>
        <p:nvCxnSpPr>
          <p:cNvPr id="34" name="Rechte verbindingslijn met pijl 33"/>
          <p:cNvCxnSpPr/>
          <p:nvPr/>
        </p:nvCxnSpPr>
        <p:spPr>
          <a:xfrm flipV="1">
            <a:off x="5364088" y="2996952"/>
            <a:ext cx="3086614" cy="9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300192" y="2996952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forecasting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6910"/>
          </a:xfrm>
        </p:spPr>
        <p:txBody>
          <a:bodyPr>
            <a:noAutofit/>
          </a:bodyPr>
          <a:lstStyle/>
          <a:p>
            <a:r>
              <a:rPr lang="en-US" sz="2400" dirty="0" err="1"/>
              <a:t>Denken</a:t>
            </a:r>
            <a:r>
              <a:rPr lang="en-US" sz="2400" dirty="0"/>
              <a:t> in </a:t>
            </a:r>
            <a:r>
              <a:rPr lang="en-US" sz="2400" dirty="0" err="1"/>
              <a:t>meerdere</a:t>
            </a:r>
            <a:r>
              <a:rPr lang="en-US" sz="2400" dirty="0"/>
              <a:t> ‘</a:t>
            </a:r>
            <a:r>
              <a:rPr lang="en-US" sz="2400" dirty="0" err="1"/>
              <a:t>toekomsten</a:t>
            </a:r>
            <a:r>
              <a:rPr lang="en-US" sz="2400" dirty="0"/>
              <a:t>’: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voorbeeld</a:t>
            </a:r>
            <a:endParaRPr lang="nl-NL" sz="2400" dirty="0"/>
          </a:p>
        </p:txBody>
      </p:sp>
      <p:pic>
        <p:nvPicPr>
          <p:cNvPr id="1026" name="Picture 2" descr="G:\afbeeldingen\world-population-graph-2050-2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136903" cy="5616624"/>
          </a:xfrm>
          <a:prstGeom prst="rect">
            <a:avLst/>
          </a:prstGeom>
          <a:noFill/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Voorbeeld</a:t>
            </a:r>
            <a:r>
              <a:rPr lang="en-US" sz="2200" dirty="0"/>
              <a:t> 2: </a:t>
            </a:r>
            <a:r>
              <a:rPr lang="en-US" sz="2200" dirty="0" err="1"/>
              <a:t>Mondiale</a:t>
            </a:r>
            <a:r>
              <a:rPr lang="en-US" sz="2200" dirty="0"/>
              <a:t> </a:t>
            </a:r>
            <a:r>
              <a:rPr lang="en-US" sz="2200" dirty="0" err="1"/>
              <a:t>bevolkingsgroei</a:t>
            </a:r>
            <a:r>
              <a:rPr lang="en-US" sz="2200" dirty="0"/>
              <a:t> en type </a:t>
            </a:r>
            <a:r>
              <a:rPr lang="en-US" sz="2200" dirty="0" err="1"/>
              <a:t>brandstof</a:t>
            </a:r>
            <a:endParaRPr lang="nl-NL" sz="22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nl-NL" sz="2000" dirty="0"/>
              <a:t>Scenario 1:		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- </a:t>
            </a:r>
            <a:r>
              <a:rPr lang="en-US" sz="2000" dirty="0" err="1"/>
              <a:t>Hoge</a:t>
            </a:r>
            <a:r>
              <a:rPr lang="en-US" sz="2000" dirty="0"/>
              <a:t> </a:t>
            </a:r>
            <a:r>
              <a:rPr lang="en-US" sz="2000" dirty="0" err="1"/>
              <a:t>bevolkingsgroei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-  </a:t>
            </a:r>
            <a:r>
              <a:rPr lang="en-US" sz="2000" dirty="0" err="1"/>
              <a:t>Economie</a:t>
            </a:r>
            <a:r>
              <a:rPr lang="en-US" sz="2000" dirty="0"/>
              <a:t> op </a:t>
            </a:r>
            <a:r>
              <a:rPr lang="en-US" sz="2000" dirty="0" err="1"/>
              <a:t>fossiele</a:t>
            </a:r>
            <a:r>
              <a:rPr lang="en-US" sz="2000" dirty="0"/>
              <a:t> </a:t>
            </a:r>
            <a:r>
              <a:rPr lang="en-US" sz="2000" dirty="0" err="1"/>
              <a:t>brandstoffen</a:t>
            </a:r>
            <a:r>
              <a:rPr lang="en-US" sz="2000" dirty="0"/>
              <a:t>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nl-NL" sz="2000" dirty="0"/>
              <a:t>Scenario 3: 	</a:t>
            </a:r>
          </a:p>
          <a:p>
            <a:pPr>
              <a:buNone/>
            </a:pPr>
            <a:endParaRPr lang="nl-NL" sz="2000" dirty="0"/>
          </a:p>
          <a:p>
            <a:pPr>
              <a:buFontTx/>
              <a:buChar char="-"/>
            </a:pPr>
            <a:r>
              <a:rPr lang="nl-NL" sz="2000" dirty="0"/>
              <a:t>Lage bevolkingsgroei </a:t>
            </a:r>
          </a:p>
          <a:p>
            <a:pPr>
              <a:buFontTx/>
              <a:buChar char="-"/>
            </a:pPr>
            <a:r>
              <a:rPr lang="en-US" sz="2000" dirty="0" err="1"/>
              <a:t>Economie</a:t>
            </a:r>
            <a:r>
              <a:rPr lang="en-US" sz="2000" dirty="0"/>
              <a:t> op </a:t>
            </a:r>
            <a:r>
              <a:rPr lang="en-US" sz="2000" dirty="0" err="1"/>
              <a:t>fossiele</a:t>
            </a:r>
            <a:r>
              <a:rPr lang="en-US" sz="2000" dirty="0"/>
              <a:t> </a:t>
            </a:r>
            <a:r>
              <a:rPr lang="en-US" sz="2000" dirty="0" err="1"/>
              <a:t>brandstoffen</a:t>
            </a:r>
            <a:r>
              <a:rPr lang="en-US" sz="2000" dirty="0"/>
              <a:t> </a:t>
            </a:r>
            <a:r>
              <a:rPr lang="nl-NL" sz="2000" dirty="0"/>
              <a:t> </a:t>
            </a:r>
            <a:r>
              <a:rPr lang="en-US" sz="2000" dirty="0"/>
              <a:t>	</a:t>
            </a:r>
            <a:endParaRPr lang="nl-NL" sz="2000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Scenario 2: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- </a:t>
            </a:r>
            <a:r>
              <a:rPr lang="en-US" sz="2000" dirty="0" err="1"/>
              <a:t>Hoge</a:t>
            </a:r>
            <a:r>
              <a:rPr lang="en-US" sz="2000" dirty="0"/>
              <a:t> </a:t>
            </a:r>
            <a:r>
              <a:rPr lang="en-US" sz="2000" dirty="0" err="1"/>
              <a:t>bevolkingsgroei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- </a:t>
            </a:r>
            <a:r>
              <a:rPr lang="en-US" sz="2000" dirty="0" err="1"/>
              <a:t>Economie</a:t>
            </a:r>
            <a:r>
              <a:rPr lang="en-US" sz="2000" dirty="0"/>
              <a:t> op </a:t>
            </a:r>
            <a:r>
              <a:rPr lang="en-US" sz="2000" dirty="0" err="1"/>
              <a:t>duurzame</a:t>
            </a:r>
            <a:r>
              <a:rPr lang="en-US" sz="2000" dirty="0"/>
              <a:t> </a:t>
            </a:r>
            <a:r>
              <a:rPr lang="en-US" sz="2000" dirty="0" err="1"/>
              <a:t>brandstoffen</a:t>
            </a: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Scenario 4:</a:t>
            </a:r>
          </a:p>
          <a:p>
            <a:pPr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Lage</a:t>
            </a:r>
            <a:r>
              <a:rPr lang="en-US" sz="2000" dirty="0"/>
              <a:t> </a:t>
            </a:r>
            <a:r>
              <a:rPr lang="en-US" sz="2000" dirty="0" err="1"/>
              <a:t>bevolkingsgroei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r>
              <a:rPr lang="en-US" sz="2000" dirty="0" err="1"/>
              <a:t>Economie</a:t>
            </a:r>
            <a:r>
              <a:rPr lang="en-US" sz="2000" dirty="0"/>
              <a:t> op </a:t>
            </a:r>
            <a:r>
              <a:rPr lang="en-US" sz="2000" dirty="0" err="1"/>
              <a:t>duurzame</a:t>
            </a:r>
            <a:r>
              <a:rPr lang="en-US" sz="2000" dirty="0"/>
              <a:t> </a:t>
            </a:r>
            <a:r>
              <a:rPr lang="en-US" sz="2000" dirty="0" err="1"/>
              <a:t>brandstoffen</a:t>
            </a:r>
            <a:endParaRPr lang="en-US" sz="2000" dirty="0"/>
          </a:p>
          <a:p>
            <a:pPr>
              <a:buFontTx/>
              <a:buChar char="-"/>
            </a:pPr>
            <a:endParaRPr lang="nl-NL" sz="2000" dirty="0"/>
          </a:p>
        </p:txBody>
      </p:sp>
      <p:cxnSp>
        <p:nvCxnSpPr>
          <p:cNvPr id="7" name="Rechte verbindingslijn 6"/>
          <p:cNvCxnSpPr>
            <a:stCxn id="2" idx="3"/>
            <a:endCxn id="2" idx="1"/>
          </p:cNvCxnSpPr>
          <p:nvPr/>
        </p:nvCxnSpPr>
        <p:spPr>
          <a:xfrm flipH="1">
            <a:off x="457200" y="374431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stCxn id="2" idx="0"/>
            <a:endCxn id="2" idx="2"/>
          </p:cNvCxnSpPr>
          <p:nvPr/>
        </p:nvCxnSpPr>
        <p:spPr>
          <a:xfrm>
            <a:off x="4572000" y="1481328"/>
            <a:ext cx="0" cy="4525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Voorbeeld</a:t>
            </a:r>
            <a:r>
              <a:rPr lang="en-US" sz="2400" dirty="0"/>
              <a:t> 3: </a:t>
            </a:r>
            <a:r>
              <a:rPr lang="en-US" sz="2400" dirty="0" err="1"/>
              <a:t>studiesucces</a:t>
            </a:r>
            <a:r>
              <a:rPr lang="en-US" sz="2400" dirty="0"/>
              <a:t> en </a:t>
            </a:r>
            <a:r>
              <a:rPr lang="en-US" sz="2400" dirty="0" err="1"/>
              <a:t>weersverwachting</a:t>
            </a:r>
            <a:endParaRPr lang="nl-NL" sz="24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nl-NL" sz="2600" dirty="0"/>
          </a:p>
          <a:p>
            <a:pPr>
              <a:buNone/>
            </a:pPr>
            <a:r>
              <a:rPr lang="nl-NL" sz="3200" dirty="0"/>
              <a:t>Scenario 1:		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/>
              <a:t>- Over </a:t>
            </a:r>
            <a:r>
              <a:rPr lang="en-US" sz="3200" dirty="0" err="1"/>
              <a:t>naar</a:t>
            </a:r>
            <a:r>
              <a:rPr lang="en-US" sz="3200" dirty="0"/>
              <a:t> </a:t>
            </a:r>
            <a:r>
              <a:rPr lang="en-US" sz="3200" dirty="0" err="1"/>
              <a:t>klas</a:t>
            </a:r>
            <a:r>
              <a:rPr lang="en-US" sz="3200" dirty="0"/>
              <a:t> 6</a:t>
            </a:r>
          </a:p>
          <a:p>
            <a:pPr>
              <a:buNone/>
            </a:pPr>
            <a:r>
              <a:rPr lang="en-US" sz="3200" dirty="0"/>
              <a:t>- </a:t>
            </a:r>
            <a:r>
              <a:rPr lang="en-US" sz="3200" dirty="0" err="1"/>
              <a:t>Warme</a:t>
            </a:r>
            <a:r>
              <a:rPr lang="en-US" sz="3200" dirty="0"/>
              <a:t>, </a:t>
            </a:r>
            <a:r>
              <a:rPr lang="en-US" sz="3200" dirty="0" err="1"/>
              <a:t>zonnige</a:t>
            </a:r>
            <a:r>
              <a:rPr lang="en-US" sz="3200" dirty="0"/>
              <a:t> </a:t>
            </a:r>
            <a:r>
              <a:rPr lang="en-US" sz="3200" dirty="0" err="1"/>
              <a:t>zomer</a:t>
            </a:r>
            <a:endParaRPr lang="en-US" sz="3200" dirty="0"/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nl-NL" sz="3200" dirty="0"/>
          </a:p>
          <a:p>
            <a:pPr>
              <a:buNone/>
            </a:pPr>
            <a:endParaRPr lang="nl-NL" sz="3200" dirty="0"/>
          </a:p>
          <a:p>
            <a:pPr>
              <a:buNone/>
            </a:pPr>
            <a:r>
              <a:rPr lang="nl-NL" sz="3200" dirty="0"/>
              <a:t>Scenario 3: 	</a:t>
            </a:r>
          </a:p>
          <a:p>
            <a:pPr>
              <a:buNone/>
            </a:pPr>
            <a:endParaRPr lang="nl-NL" sz="3200" dirty="0"/>
          </a:p>
          <a:p>
            <a:pPr>
              <a:buNone/>
            </a:pPr>
            <a:r>
              <a:rPr lang="nl-NL" sz="3200" dirty="0"/>
              <a:t>- Blijven zitten in klas 5</a:t>
            </a:r>
          </a:p>
          <a:p>
            <a:pPr>
              <a:buNone/>
            </a:pPr>
            <a:r>
              <a:rPr lang="nl-NL" sz="3200" dirty="0"/>
              <a:t>- Warme, zonnige zomer</a:t>
            </a:r>
            <a:r>
              <a:rPr lang="en-US" sz="3200" dirty="0"/>
              <a:t>		</a:t>
            </a:r>
            <a:endParaRPr lang="nl-NL" sz="3200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200" dirty="0"/>
              <a:t>Scenario 2: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- Over </a:t>
            </a:r>
            <a:r>
              <a:rPr lang="en-US" sz="2200" dirty="0" err="1"/>
              <a:t>naar</a:t>
            </a:r>
            <a:r>
              <a:rPr lang="en-US" sz="2200" dirty="0"/>
              <a:t> </a:t>
            </a:r>
            <a:r>
              <a:rPr lang="en-US" sz="2200" dirty="0" err="1"/>
              <a:t>klas</a:t>
            </a:r>
            <a:r>
              <a:rPr lang="en-US" sz="2200" dirty="0"/>
              <a:t> 6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Regenachtige</a:t>
            </a:r>
            <a:r>
              <a:rPr lang="en-US" sz="2200" dirty="0"/>
              <a:t>, </a:t>
            </a:r>
            <a:r>
              <a:rPr lang="en-US" sz="2200" dirty="0" err="1"/>
              <a:t>koele</a:t>
            </a:r>
            <a:r>
              <a:rPr lang="en-US" sz="2200" dirty="0"/>
              <a:t> </a:t>
            </a:r>
            <a:r>
              <a:rPr lang="en-US" sz="2200" dirty="0" err="1"/>
              <a:t>zomer</a:t>
            </a:r>
            <a:endParaRPr lang="en-US" sz="2200" dirty="0"/>
          </a:p>
          <a:p>
            <a:pPr>
              <a:buNone/>
            </a:pPr>
            <a:endParaRPr lang="en-US" sz="2200" dirty="0"/>
          </a:p>
          <a:p>
            <a:pPr>
              <a:buNone/>
            </a:pPr>
            <a:endParaRPr lang="en-US" sz="2200" dirty="0"/>
          </a:p>
          <a:p>
            <a:pPr>
              <a:buNone/>
            </a:pPr>
            <a:endParaRPr lang="en-US" sz="2200" dirty="0"/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Scenario 4: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Blijven</a:t>
            </a:r>
            <a:r>
              <a:rPr lang="en-US" sz="2200" dirty="0"/>
              <a:t> </a:t>
            </a:r>
            <a:r>
              <a:rPr lang="en-US" sz="2200" dirty="0" err="1"/>
              <a:t>zitten</a:t>
            </a:r>
            <a:r>
              <a:rPr lang="en-US" sz="2200" dirty="0"/>
              <a:t> in V5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regenachtige</a:t>
            </a:r>
            <a:r>
              <a:rPr lang="en-US" sz="2200" dirty="0"/>
              <a:t>, </a:t>
            </a:r>
            <a:r>
              <a:rPr lang="en-US" sz="2200" dirty="0" err="1"/>
              <a:t>koele</a:t>
            </a:r>
            <a:r>
              <a:rPr lang="en-US" sz="2200" dirty="0"/>
              <a:t> </a:t>
            </a:r>
            <a:r>
              <a:rPr lang="en-US" sz="2200" dirty="0" err="1"/>
              <a:t>zomer</a:t>
            </a:r>
            <a:endParaRPr lang="nl-NL" sz="2200" dirty="0"/>
          </a:p>
        </p:txBody>
      </p:sp>
      <p:cxnSp>
        <p:nvCxnSpPr>
          <p:cNvPr id="7" name="Rechte verbindingslijn 6"/>
          <p:cNvCxnSpPr>
            <a:stCxn id="2" idx="3"/>
            <a:endCxn id="2" idx="1"/>
          </p:cNvCxnSpPr>
          <p:nvPr/>
        </p:nvCxnSpPr>
        <p:spPr>
          <a:xfrm flipH="1">
            <a:off x="457200" y="374431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stCxn id="2" idx="0"/>
            <a:endCxn id="2" idx="2"/>
          </p:cNvCxnSpPr>
          <p:nvPr/>
        </p:nvCxnSpPr>
        <p:spPr>
          <a:xfrm>
            <a:off x="4572000" y="1481328"/>
            <a:ext cx="0" cy="4525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C06-2A46-4ED3-A5BF-4943BC6D6C90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2832</TotalTime>
  <Words>983</Words>
  <Application>Microsoft Office PowerPoint</Application>
  <PresentationFormat>Diavoorstelling (4:3)</PresentationFormat>
  <Paragraphs>244</Paragraphs>
  <Slides>15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Bookman Old Style</vt:lpstr>
      <vt:lpstr>Calibri</vt:lpstr>
      <vt:lpstr>Lucida Sans Unicode</vt:lpstr>
      <vt:lpstr>Verdana</vt:lpstr>
      <vt:lpstr>Wingdings 2</vt:lpstr>
      <vt:lpstr>Wingdings 3</vt:lpstr>
      <vt:lpstr>Concours</vt:lpstr>
      <vt:lpstr>Toekomstscenario’s voor de stad</vt:lpstr>
      <vt:lpstr>Agenda</vt:lpstr>
      <vt:lpstr>Een toekomstbeeld</vt:lpstr>
      <vt:lpstr>Waarom les over toekomst denken?    we zijn er van nature niet zo goed in ….</vt:lpstr>
      <vt:lpstr>Leren van vroeger voor straks </vt:lpstr>
      <vt:lpstr>PowerPoint-presentatie</vt:lpstr>
      <vt:lpstr>Denken in meerdere ‘toekomsten’: een voorbeeld</vt:lpstr>
      <vt:lpstr>Voorbeeld 2: Mondiale bevolkingsgroei en type brandstof</vt:lpstr>
      <vt:lpstr>Voorbeeld 3: studiesucces en weersverwachting</vt:lpstr>
      <vt:lpstr>Een tweede toekomstbeeld: ‘The Incredible Shrinking Man’</vt:lpstr>
      <vt:lpstr>2. Opdracht</vt:lpstr>
      <vt:lpstr>Lessenserie van 6 lessen</vt:lpstr>
      <vt:lpstr>Doen, denken, willen</vt:lpstr>
      <vt:lpstr>Inhoudelijk thema:  Stad van de toekomst </vt:lpstr>
      <vt:lpstr>3. Afronding en huiswerk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</dc:title>
  <dc:creator>irispauw</dc:creator>
  <cp:lastModifiedBy>iris pauw</cp:lastModifiedBy>
  <cp:revision>101</cp:revision>
  <cp:lastPrinted>2015-12-21T17:05:04Z</cp:lastPrinted>
  <dcterms:created xsi:type="dcterms:W3CDTF">2015-11-26T10:10:30Z</dcterms:created>
  <dcterms:modified xsi:type="dcterms:W3CDTF">2021-02-02T11:40:08Z</dcterms:modified>
</cp:coreProperties>
</file>