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7" r:id="rId3"/>
    <p:sldId id="307" r:id="rId4"/>
    <p:sldId id="288" r:id="rId5"/>
    <p:sldId id="289" r:id="rId6"/>
    <p:sldId id="298" r:id="rId7"/>
    <p:sldId id="281" r:id="rId8"/>
    <p:sldId id="299" r:id="rId9"/>
    <p:sldId id="294" r:id="rId10"/>
    <p:sldId id="305" r:id="rId11"/>
    <p:sldId id="291" r:id="rId12"/>
    <p:sldId id="306" r:id="rId13"/>
    <p:sldId id="290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029" autoAdjust="0"/>
  </p:normalViewPr>
  <p:slideViewPr>
    <p:cSldViewPr snapToGrid="0" snapToObjects="1">
      <p:cViewPr varScale="1">
        <p:scale>
          <a:sx n="74" d="100"/>
          <a:sy n="74" d="100"/>
        </p:scale>
        <p:origin x="26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DE072-91C9-4B83-AADB-939912A650D3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7D87A-95BE-43FB-B43C-74436AFDE3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3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DEF64-2DDF-4466-805B-856676F1ACFC}" type="datetimeFigureOut">
              <a:rPr lang="nl-NL" smtClean="0"/>
              <a:pPr/>
              <a:t>2-2-2021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31768-A2FE-47FF-91C0-926234CAEE6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13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1768-A2FE-47FF-91C0-926234CAEE62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805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1768-A2FE-47FF-91C0-926234CAEE62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65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1768-A2FE-47FF-91C0-926234CAEE62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18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Nieuwsteegbrug</a:t>
            </a:r>
            <a:r>
              <a:rPr lang="en-US" dirty="0"/>
              <a:t> in Leiden </a:t>
            </a:r>
            <a:r>
              <a:rPr lang="en-US" sz="800" dirty="0"/>
              <a:t>7/9/2015: </a:t>
            </a:r>
            <a:r>
              <a:rPr lang="en-US" sz="800" dirty="0" err="1"/>
              <a:t>vrachtwagen</a:t>
            </a:r>
            <a:r>
              <a:rPr lang="en-US" sz="800" dirty="0"/>
              <a:t> </a:t>
            </a:r>
            <a:r>
              <a:rPr lang="en-US" sz="800" dirty="0" err="1"/>
              <a:t>loopt</a:t>
            </a:r>
            <a:r>
              <a:rPr lang="en-US" sz="800" dirty="0"/>
              <a:t> vast, </a:t>
            </a:r>
            <a:r>
              <a:rPr lang="en-US" sz="800" dirty="0" err="1"/>
              <a:t>navigatiesysteem</a:t>
            </a:r>
            <a:r>
              <a:rPr lang="en-US" sz="800" dirty="0"/>
              <a:t> </a:t>
            </a:r>
            <a:r>
              <a:rPr lang="en-US" sz="800" dirty="0" err="1"/>
              <a:t>heeft</a:t>
            </a:r>
            <a:r>
              <a:rPr lang="en-US" sz="800" dirty="0"/>
              <a:t> </a:t>
            </a:r>
            <a:r>
              <a:rPr lang="en-US" sz="800" dirty="0" err="1"/>
              <a:t>een</a:t>
            </a:r>
            <a:r>
              <a:rPr lang="en-US" sz="800" dirty="0"/>
              <a:t> route </a:t>
            </a:r>
            <a:r>
              <a:rPr lang="en-US" sz="800" dirty="0" err="1"/>
              <a:t>uitgezet</a:t>
            </a:r>
            <a:r>
              <a:rPr lang="en-US" sz="800" baseline="0" dirty="0"/>
              <a:t> die met </a:t>
            </a:r>
            <a:r>
              <a:rPr lang="en-US" sz="800" baseline="0" dirty="0" err="1"/>
              <a:t>deze</a:t>
            </a:r>
            <a:r>
              <a:rPr lang="en-US" sz="800" baseline="0" dirty="0"/>
              <a:t> </a:t>
            </a:r>
            <a:r>
              <a:rPr lang="en-US" sz="800" baseline="0" dirty="0" err="1"/>
              <a:t>laag</a:t>
            </a:r>
            <a:r>
              <a:rPr lang="en-US" sz="800" baseline="0" dirty="0"/>
              <a:t> op de </a:t>
            </a:r>
            <a:r>
              <a:rPr lang="en-US" sz="800" baseline="0" dirty="0" err="1"/>
              <a:t>weg</a:t>
            </a:r>
            <a:r>
              <a:rPr lang="en-US" sz="800" baseline="0" dirty="0"/>
              <a:t> </a:t>
            </a:r>
            <a:r>
              <a:rPr lang="en-US" sz="800" baseline="0" dirty="0" err="1"/>
              <a:t>liggende</a:t>
            </a:r>
            <a:r>
              <a:rPr lang="en-US" sz="800" baseline="0" dirty="0"/>
              <a:t> </a:t>
            </a:r>
            <a:r>
              <a:rPr lang="en-US" sz="800" baseline="0" dirty="0" err="1"/>
              <a:t>vrachtwagen</a:t>
            </a:r>
            <a:r>
              <a:rPr lang="en-US" sz="800" baseline="0" dirty="0"/>
              <a:t> </a:t>
            </a:r>
            <a:r>
              <a:rPr lang="en-US" sz="800" baseline="0" dirty="0" err="1"/>
              <a:t>niet</a:t>
            </a:r>
            <a:r>
              <a:rPr lang="en-US" sz="800" baseline="0" dirty="0"/>
              <a:t> </a:t>
            </a:r>
            <a:r>
              <a:rPr lang="en-US" sz="800" baseline="0" dirty="0" err="1"/>
              <a:t>werkt</a:t>
            </a:r>
            <a:r>
              <a:rPr lang="en-US" sz="800" baseline="0" dirty="0"/>
              <a:t>. </a:t>
            </a:r>
            <a:r>
              <a:rPr lang="en-US" sz="800" baseline="0" dirty="0" err="1"/>
              <a:t>Vrachtwagen</a:t>
            </a:r>
            <a:r>
              <a:rPr lang="en-US" sz="800" baseline="0" dirty="0"/>
              <a:t> </a:t>
            </a:r>
            <a:r>
              <a:rPr lang="en-US" sz="800" baseline="0" dirty="0" err="1"/>
              <a:t>ligt</a:t>
            </a:r>
            <a:r>
              <a:rPr lang="en-US" sz="800" baseline="0" dirty="0"/>
              <a:t> </a:t>
            </a:r>
            <a:r>
              <a:rPr lang="en-US" sz="800" baseline="0" dirty="0" err="1"/>
              <a:t>laag</a:t>
            </a:r>
            <a:r>
              <a:rPr lang="en-US" sz="800" baseline="0" dirty="0"/>
              <a:t> op de </a:t>
            </a:r>
            <a:r>
              <a:rPr lang="en-US" sz="800" baseline="0" dirty="0" err="1"/>
              <a:t>weg</a:t>
            </a:r>
            <a:r>
              <a:rPr lang="en-US" sz="800" baseline="0" dirty="0"/>
              <a:t> </a:t>
            </a:r>
            <a:r>
              <a:rPr lang="en-US" sz="800" baseline="0" dirty="0" err="1"/>
              <a:t>om</a:t>
            </a:r>
            <a:r>
              <a:rPr lang="en-US" sz="800" baseline="0" dirty="0"/>
              <a:t> </a:t>
            </a:r>
            <a:r>
              <a:rPr lang="en-US" sz="800" baseline="0" dirty="0" err="1"/>
              <a:t>maximale</a:t>
            </a:r>
            <a:r>
              <a:rPr lang="en-US" sz="800" baseline="0" dirty="0"/>
              <a:t> </a:t>
            </a:r>
            <a:r>
              <a:rPr lang="en-US" sz="800" baseline="0" dirty="0" err="1"/>
              <a:t>laadruimte</a:t>
            </a:r>
            <a:r>
              <a:rPr lang="en-US" sz="800" baseline="0" dirty="0"/>
              <a:t> </a:t>
            </a:r>
            <a:r>
              <a:rPr lang="en-US" sz="800" baseline="0" dirty="0" err="1"/>
              <a:t>te</a:t>
            </a:r>
            <a:r>
              <a:rPr lang="en-US" sz="800" baseline="0" dirty="0"/>
              <a:t> </a:t>
            </a:r>
            <a:r>
              <a:rPr lang="en-US" sz="800" baseline="0" dirty="0" err="1"/>
              <a:t>hebben</a:t>
            </a:r>
            <a:r>
              <a:rPr lang="en-US" sz="800" baseline="0" dirty="0"/>
              <a:t>, </a:t>
            </a:r>
            <a:r>
              <a:rPr lang="en-US" sz="800" baseline="0" dirty="0" err="1"/>
              <a:t>technologie</a:t>
            </a:r>
            <a:r>
              <a:rPr lang="en-US" sz="800" baseline="0" dirty="0"/>
              <a:t> </a:t>
            </a:r>
            <a:r>
              <a:rPr lang="en-US" sz="800" baseline="0" dirty="0" err="1"/>
              <a:t>maakt</a:t>
            </a:r>
            <a:r>
              <a:rPr lang="en-US" sz="800" baseline="0" dirty="0"/>
              <a:t> </a:t>
            </a:r>
            <a:r>
              <a:rPr lang="en-US" sz="800" baseline="0" dirty="0" err="1"/>
              <a:t>dat</a:t>
            </a:r>
            <a:r>
              <a:rPr lang="en-US" sz="800" baseline="0" dirty="0"/>
              <a:t> </a:t>
            </a:r>
            <a:r>
              <a:rPr lang="en-US" sz="800" baseline="0" dirty="0" err="1"/>
              <a:t>mogelijk</a:t>
            </a:r>
            <a:r>
              <a:rPr lang="en-US" sz="800" baseline="0" dirty="0"/>
              <a:t>. Chauffeur mist </a:t>
            </a:r>
            <a:r>
              <a:rPr lang="en-US" sz="800" baseline="0" dirty="0" err="1"/>
              <a:t>lokale</a:t>
            </a:r>
            <a:r>
              <a:rPr lang="en-US" sz="800" baseline="0" dirty="0"/>
              <a:t> </a:t>
            </a:r>
            <a:r>
              <a:rPr lang="en-US" sz="800" baseline="0" dirty="0" err="1"/>
              <a:t>kennis</a:t>
            </a:r>
            <a:r>
              <a:rPr lang="en-US" sz="800" baseline="0" dirty="0"/>
              <a:t>, want TOMTOM </a:t>
            </a:r>
            <a:r>
              <a:rPr lang="en-US" sz="800" baseline="0" dirty="0" err="1"/>
              <a:t>moet</a:t>
            </a:r>
            <a:r>
              <a:rPr lang="en-US" sz="800" baseline="0" dirty="0"/>
              <a:t> </a:t>
            </a:r>
            <a:r>
              <a:rPr lang="en-US" sz="800" baseline="0" dirty="0" err="1"/>
              <a:t>navigatie</a:t>
            </a:r>
            <a:r>
              <a:rPr lang="en-US" sz="800" baseline="0" dirty="0"/>
              <a:t> </a:t>
            </a:r>
            <a:r>
              <a:rPr lang="en-US" sz="800" baseline="0" dirty="0" err="1"/>
              <a:t>doen</a:t>
            </a:r>
            <a:r>
              <a:rPr lang="en-US" sz="800" baseline="0" dirty="0"/>
              <a:t> en </a:t>
            </a:r>
            <a:r>
              <a:rPr lang="en-US" sz="800" baseline="0" dirty="0" err="1"/>
              <a:t>bevoorrading</a:t>
            </a:r>
            <a:r>
              <a:rPr lang="en-US" sz="800" baseline="0" dirty="0"/>
              <a:t> </a:t>
            </a:r>
            <a:r>
              <a:rPr lang="en-US" sz="800" baseline="0" dirty="0" err="1"/>
              <a:t>gebeurt</a:t>
            </a:r>
            <a:r>
              <a:rPr lang="en-US" sz="800" baseline="0" dirty="0"/>
              <a:t> efficient </a:t>
            </a:r>
            <a:r>
              <a:rPr lang="en-US" sz="800" baseline="0" dirty="0" err="1"/>
              <a:t>vanuit</a:t>
            </a:r>
            <a:r>
              <a:rPr lang="en-US" sz="800" baseline="0" dirty="0"/>
              <a:t> </a:t>
            </a:r>
            <a:r>
              <a:rPr lang="en-US" sz="800" baseline="0" dirty="0" err="1"/>
              <a:t>één</a:t>
            </a:r>
            <a:r>
              <a:rPr lang="en-US" sz="800" baseline="0" dirty="0"/>
              <a:t> </a:t>
            </a:r>
            <a:r>
              <a:rPr lang="en-US" sz="800" baseline="0" dirty="0" err="1"/>
              <a:t>distributiepunt</a:t>
            </a:r>
            <a:r>
              <a:rPr lang="en-US" sz="800" baseline="0" dirty="0"/>
              <a:t> (in </a:t>
            </a:r>
            <a:r>
              <a:rPr lang="en-US" sz="800" baseline="0" dirty="0" err="1"/>
              <a:t>Echt</a:t>
            </a:r>
            <a:r>
              <a:rPr lang="en-US" sz="800" baseline="0" dirty="0"/>
              <a:t>, Limburg). Hele centrum van Leiden </a:t>
            </a:r>
            <a:r>
              <a:rPr lang="en-US" sz="800" baseline="0" dirty="0" err="1"/>
              <a:t>liep</a:t>
            </a:r>
            <a:r>
              <a:rPr lang="en-US" sz="800" baseline="0" dirty="0"/>
              <a:t> vast door </a:t>
            </a:r>
            <a:r>
              <a:rPr lang="en-US" sz="800" baseline="0" dirty="0" err="1"/>
              <a:t>deze</a:t>
            </a:r>
            <a:r>
              <a:rPr lang="en-US" sz="800" baseline="0" dirty="0"/>
              <a:t> </a:t>
            </a:r>
            <a:r>
              <a:rPr lang="en-US" sz="800" baseline="0" dirty="0" err="1"/>
              <a:t>actie</a:t>
            </a:r>
            <a:r>
              <a:rPr lang="en-US" sz="800" baseline="0" dirty="0"/>
              <a:t>. </a:t>
            </a:r>
            <a:r>
              <a:rPr lang="en-US" sz="800" baseline="0" dirty="0" err="1"/>
              <a:t>Gebrek</a:t>
            </a:r>
            <a:r>
              <a:rPr lang="en-US" sz="800" baseline="0" dirty="0"/>
              <a:t> </a:t>
            </a:r>
            <a:r>
              <a:rPr lang="en-US" sz="800" baseline="0" dirty="0" err="1"/>
              <a:t>aan</a:t>
            </a:r>
            <a:r>
              <a:rPr lang="en-US" sz="800" baseline="0" dirty="0"/>
              <a:t> </a:t>
            </a:r>
            <a:r>
              <a:rPr lang="en-US" sz="800" baseline="0" dirty="0" err="1"/>
              <a:t>duurzaamheid</a:t>
            </a:r>
            <a:r>
              <a:rPr lang="en-US" sz="800" baseline="0" dirty="0"/>
              <a:t> </a:t>
            </a:r>
            <a:r>
              <a:rPr lang="en-US" sz="800" baseline="0" dirty="0" err="1"/>
              <a:t>en</a:t>
            </a:r>
            <a:r>
              <a:rPr lang="en-US" sz="800" baseline="0" dirty="0"/>
              <a:t> </a:t>
            </a:r>
            <a:r>
              <a:rPr lang="en-US" sz="800" baseline="0" dirty="0" err="1"/>
              <a:t>individualisering</a:t>
            </a:r>
            <a:r>
              <a:rPr lang="en-US" sz="800" baseline="0" dirty="0"/>
              <a:t> </a:t>
            </a:r>
            <a:r>
              <a:rPr lang="en-US" sz="800" baseline="0" dirty="0" err="1"/>
              <a:t>zijn</a:t>
            </a:r>
            <a:r>
              <a:rPr lang="en-US" sz="800" baseline="0" dirty="0"/>
              <a:t> </a:t>
            </a:r>
            <a:r>
              <a:rPr lang="en-US" sz="800" baseline="0" dirty="0" err="1"/>
              <a:t>ook</a:t>
            </a:r>
            <a:r>
              <a:rPr lang="en-US" sz="800" baseline="0" dirty="0"/>
              <a:t> </a:t>
            </a:r>
            <a:r>
              <a:rPr lang="en-US" sz="800" baseline="0" dirty="0" err="1"/>
              <a:t>herkenbaar</a:t>
            </a:r>
            <a:r>
              <a:rPr lang="en-US" sz="800" baseline="0" dirty="0"/>
              <a:t> in </a:t>
            </a:r>
            <a:r>
              <a:rPr lang="en-US" sz="800" baseline="0" dirty="0" err="1"/>
              <a:t>deze</a:t>
            </a:r>
            <a:r>
              <a:rPr lang="en-US" sz="800" baseline="0" dirty="0"/>
              <a:t> </a:t>
            </a:r>
            <a:r>
              <a:rPr lang="en-US" sz="800" baseline="0" dirty="0" err="1"/>
              <a:t>foto</a:t>
            </a:r>
            <a:r>
              <a:rPr lang="en-US" sz="800" baseline="0" dirty="0"/>
              <a:t>, </a:t>
            </a:r>
            <a:r>
              <a:rPr lang="en-US" sz="800" baseline="0" dirty="0" err="1"/>
              <a:t>als</a:t>
            </a:r>
            <a:r>
              <a:rPr lang="en-US" sz="800" baseline="0" dirty="0"/>
              <a:t> je de </a:t>
            </a:r>
            <a:r>
              <a:rPr lang="en-US" sz="800" baseline="0" dirty="0" err="1"/>
              <a:t>formule</a:t>
            </a:r>
            <a:r>
              <a:rPr lang="en-US" sz="800" baseline="0" dirty="0"/>
              <a:t> van de Action </a:t>
            </a:r>
            <a:r>
              <a:rPr lang="en-US" sz="800" baseline="0" dirty="0" err="1"/>
              <a:t>analyseert</a:t>
            </a:r>
            <a:r>
              <a:rPr lang="en-US" sz="800" baseline="0" dirty="0"/>
              <a:t>: </a:t>
            </a:r>
            <a:r>
              <a:rPr lang="en-US" sz="800" baseline="0" dirty="0" err="1"/>
              <a:t>veel</a:t>
            </a:r>
            <a:r>
              <a:rPr lang="en-US" sz="800" baseline="0" dirty="0"/>
              <a:t> </a:t>
            </a:r>
            <a:r>
              <a:rPr lang="en-US" sz="800" baseline="0" dirty="0" err="1"/>
              <a:t>voor</a:t>
            </a:r>
            <a:r>
              <a:rPr lang="en-US" sz="800" baseline="0" dirty="0"/>
              <a:t> </a:t>
            </a:r>
            <a:r>
              <a:rPr lang="en-US" sz="800" baseline="0" dirty="0" err="1"/>
              <a:t>weinig</a:t>
            </a:r>
            <a:r>
              <a:rPr lang="en-US" sz="800" baseline="0" dirty="0"/>
              <a:t>, </a:t>
            </a:r>
            <a:r>
              <a:rPr lang="en-US" sz="800" baseline="0" dirty="0" err="1"/>
              <a:t>niet</a:t>
            </a:r>
            <a:r>
              <a:rPr lang="en-US" sz="800" baseline="0" dirty="0"/>
              <a:t> in twee maar in </a:t>
            </a:r>
            <a:r>
              <a:rPr lang="en-US" sz="800" baseline="0" dirty="0" err="1"/>
              <a:t>tien</a:t>
            </a:r>
            <a:r>
              <a:rPr lang="en-US" sz="800" baseline="0" dirty="0"/>
              <a:t> </a:t>
            </a:r>
            <a:r>
              <a:rPr lang="en-US" sz="800" baseline="0" dirty="0" err="1"/>
              <a:t>kleuren</a:t>
            </a:r>
            <a:r>
              <a:rPr lang="en-US" sz="800" baseline="0" dirty="0"/>
              <a:t>, bulk </a:t>
            </a:r>
            <a:r>
              <a:rPr lang="en-US" sz="800" baseline="0" dirty="0" err="1"/>
              <a:t>en</a:t>
            </a:r>
            <a:r>
              <a:rPr lang="en-US" sz="800" baseline="0" dirty="0"/>
              <a:t> </a:t>
            </a:r>
            <a:r>
              <a:rPr lang="en-US" sz="800" baseline="0" dirty="0" err="1"/>
              <a:t>snel</a:t>
            </a:r>
            <a:r>
              <a:rPr lang="en-US" sz="800" baseline="0" dirty="0"/>
              <a:t> </a:t>
            </a:r>
            <a:r>
              <a:rPr lang="en-US" sz="800" baseline="0" dirty="0" err="1"/>
              <a:t>kapot</a:t>
            </a:r>
            <a:r>
              <a:rPr lang="en-US" sz="800" baseline="0" dirty="0"/>
              <a:t> </a:t>
            </a:r>
            <a:r>
              <a:rPr lang="en-US" sz="800" baseline="0" dirty="0" err="1"/>
              <a:t>dus</a:t>
            </a:r>
            <a:r>
              <a:rPr lang="en-US" sz="800" baseline="0" dirty="0"/>
              <a:t> </a:t>
            </a:r>
            <a:r>
              <a:rPr lang="en-US" sz="800" baseline="0" dirty="0" err="1"/>
              <a:t>veel</a:t>
            </a:r>
            <a:r>
              <a:rPr lang="en-US" sz="800" baseline="0" dirty="0"/>
              <a:t> </a:t>
            </a:r>
            <a:r>
              <a:rPr lang="en-US" sz="800" baseline="0" dirty="0" err="1"/>
              <a:t>afval</a:t>
            </a:r>
            <a:r>
              <a:rPr lang="en-US" sz="800" baseline="0" dirty="0"/>
              <a:t>. Moet de </a:t>
            </a:r>
            <a:r>
              <a:rPr lang="en-US" sz="800" baseline="0" dirty="0" err="1"/>
              <a:t>overheid</a:t>
            </a:r>
            <a:r>
              <a:rPr lang="en-US" sz="800" baseline="0" dirty="0"/>
              <a:t> </a:t>
            </a:r>
            <a:r>
              <a:rPr lang="en-US" sz="800" baseline="0" dirty="0" err="1"/>
              <a:t>dit</a:t>
            </a:r>
            <a:r>
              <a:rPr lang="en-US" sz="800" baseline="0" dirty="0"/>
              <a:t> </a:t>
            </a:r>
            <a:r>
              <a:rPr lang="en-US" sz="800" baseline="0" dirty="0" err="1"/>
              <a:t>reguleren</a:t>
            </a:r>
            <a:r>
              <a:rPr lang="en-US" sz="800" baseline="0" dirty="0"/>
              <a:t>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1C5E-73A6-479A-BC4D-3C3D50F35E81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1768-A2FE-47FF-91C0-926234CAEE62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1768-A2FE-47FF-91C0-926234CAEE62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038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1768-A2FE-47FF-91C0-926234CAEE62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3187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1768-A2FE-47FF-91C0-926234CAEE62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46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1768-A2FE-47FF-91C0-926234CAEE62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259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1768-A2FE-47FF-91C0-926234CAEE62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41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B13-7082-CE45-9E52-766F172B2ED4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8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B13-7082-CE45-9E52-766F172B2ED4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7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B13-7082-CE45-9E52-766F172B2ED4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9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B13-7082-CE45-9E52-766F172B2ED4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9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B13-7082-CE45-9E52-766F172B2ED4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1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B13-7082-CE45-9E52-766F172B2ED4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B13-7082-CE45-9E52-766F172B2ED4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5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B13-7082-CE45-9E52-766F172B2ED4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5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B13-7082-CE45-9E52-766F172B2ED4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8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B13-7082-CE45-9E52-766F172B2ED4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B13-7082-CE45-9E52-766F172B2ED4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1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CB13-7082-CE45-9E52-766F172B2ED4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20848-2AFF-FB4E-8F03-A9F4C7D2B5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4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8BIu9dpwHU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beeldmateriaal oude USB GGC\schilderij stip op de horiz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6099"/>
            <a:ext cx="7772400" cy="1822914"/>
          </a:xfrm>
        </p:spPr>
        <p:txBody>
          <a:bodyPr>
            <a:normAutofit/>
          </a:bodyPr>
          <a:lstStyle/>
          <a:p>
            <a:r>
              <a:rPr lang="en-US" dirty="0" err="1"/>
              <a:t>Toekomstscenario’s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stad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15728"/>
            <a:ext cx="6400800" cy="1123071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			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3053" y="152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1053" y="909053"/>
            <a:ext cx="2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0" name="Stroomdiagram: Proces 9"/>
          <p:cNvSpPr/>
          <p:nvPr/>
        </p:nvSpPr>
        <p:spPr>
          <a:xfrm>
            <a:off x="2247602" y="2954215"/>
            <a:ext cx="914400" cy="116761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troomdiagram: Proces 10"/>
          <p:cNvSpPr/>
          <p:nvPr/>
        </p:nvSpPr>
        <p:spPr>
          <a:xfrm>
            <a:off x="3162002" y="3460654"/>
            <a:ext cx="914400" cy="66118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troomdiagram: Proces 11"/>
          <p:cNvSpPr/>
          <p:nvPr/>
        </p:nvSpPr>
        <p:spPr>
          <a:xfrm>
            <a:off x="4076402" y="2082018"/>
            <a:ext cx="914400" cy="203981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2</a:t>
            </a:r>
            <a:endParaRPr lang="nl-NL" sz="8000" dirty="0"/>
          </a:p>
        </p:txBody>
      </p:sp>
      <p:sp>
        <p:nvSpPr>
          <p:cNvPr id="13" name="Stroomdiagram: Proces 12"/>
          <p:cNvSpPr/>
          <p:nvPr/>
        </p:nvSpPr>
        <p:spPr>
          <a:xfrm>
            <a:off x="4990802" y="2574388"/>
            <a:ext cx="914400" cy="154744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Stroomdiagram: Proces 14"/>
          <p:cNvSpPr/>
          <p:nvPr/>
        </p:nvSpPr>
        <p:spPr>
          <a:xfrm>
            <a:off x="5905202" y="3460653"/>
            <a:ext cx="914400" cy="66118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08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2400" dirty="0" err="1"/>
              <a:t>Werkblad</a:t>
            </a:r>
            <a:r>
              <a:rPr lang="en-US" sz="2400" dirty="0"/>
              <a:t> 2.2: </a:t>
            </a:r>
            <a:r>
              <a:rPr lang="en-US" sz="2400" dirty="0" err="1"/>
              <a:t>vier</a:t>
            </a:r>
            <a:r>
              <a:rPr lang="en-US" sz="2400" dirty="0"/>
              <a:t> </a:t>
            </a:r>
            <a:r>
              <a:rPr lang="en-US" sz="2400" dirty="0" err="1"/>
              <a:t>stellingen</a:t>
            </a:r>
            <a:r>
              <a:rPr lang="en-US" sz="2400" dirty="0"/>
              <a:t> of </a:t>
            </a:r>
            <a:r>
              <a:rPr lang="en-US" sz="2400" dirty="0" err="1"/>
              <a:t>vragen</a:t>
            </a:r>
            <a:r>
              <a:rPr lang="en-US" sz="2400" dirty="0"/>
              <a:t> over </a:t>
            </a:r>
            <a:r>
              <a:rPr lang="en-US" sz="2400" dirty="0" err="1"/>
              <a:t>voedsel</a:t>
            </a:r>
            <a:r>
              <a:rPr lang="en-US" sz="2400" dirty="0"/>
              <a:t> in de </a:t>
            </a:r>
            <a:r>
              <a:rPr lang="en-US" sz="2400" dirty="0" err="1"/>
              <a:t>stad</a:t>
            </a:r>
            <a:r>
              <a:rPr lang="en-US" sz="2400" dirty="0"/>
              <a:t>:</a:t>
            </a:r>
            <a:endParaRPr lang="nl-NL" sz="2400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457200" y="1124745"/>
          <a:ext cx="8229600" cy="5733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6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869">
                <a:tc>
                  <a:txBody>
                    <a:bodyPr/>
                    <a:lstStyle/>
                    <a:p>
                      <a:r>
                        <a:rPr lang="en-US" i="1" dirty="0" err="1"/>
                        <a:t>Situatie</a:t>
                      </a:r>
                      <a:r>
                        <a:rPr lang="en-US" i="1" baseline="0" dirty="0"/>
                        <a:t> </a:t>
                      </a:r>
                      <a:r>
                        <a:rPr lang="en-US" i="1" baseline="0" dirty="0" err="1"/>
                        <a:t>v</a:t>
                      </a:r>
                      <a:r>
                        <a:rPr lang="en-US" i="1" dirty="0" err="1"/>
                        <a:t>roeger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Trend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Stelling</a:t>
                      </a:r>
                      <a:r>
                        <a:rPr lang="en-US" i="1" baseline="0" dirty="0"/>
                        <a:t> of </a:t>
                      </a:r>
                      <a:r>
                        <a:rPr lang="en-US" i="1" baseline="0" dirty="0" err="1"/>
                        <a:t>vraag</a:t>
                      </a:r>
                      <a:r>
                        <a:rPr lang="en-US" i="1" baseline="0" dirty="0"/>
                        <a:t> over </a:t>
                      </a:r>
                      <a:r>
                        <a:rPr lang="en-US" i="1" baseline="0" dirty="0" err="1"/>
                        <a:t>voedsel</a:t>
                      </a:r>
                      <a:r>
                        <a:rPr lang="en-US" i="1" baseline="0" dirty="0"/>
                        <a:t> in de </a:t>
                      </a:r>
                      <a:r>
                        <a:rPr lang="en-US" i="1" baseline="0" dirty="0" err="1"/>
                        <a:t>stad</a:t>
                      </a:r>
                      <a:r>
                        <a:rPr lang="en-US" i="1" baseline="0" dirty="0"/>
                        <a:t> in 2016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076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Verduurzaming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16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Technologisering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3076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Individualisering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3076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Terugtredende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overheid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812" y="1"/>
            <a:ext cx="8517988" cy="863640"/>
          </a:xfrm>
        </p:spPr>
        <p:txBody>
          <a:bodyPr>
            <a:noAutofit/>
          </a:bodyPr>
          <a:lstStyle/>
          <a:p>
            <a:r>
              <a:rPr lang="en-US" sz="3600" dirty="0"/>
              <a:t>Opdracht 2.2 : trends en </a:t>
            </a:r>
            <a:r>
              <a:rPr lang="en-US" sz="3600" dirty="0" err="1"/>
              <a:t>voedsel</a:t>
            </a:r>
            <a:r>
              <a:rPr lang="en-US" sz="3600" dirty="0"/>
              <a:t> in de </a:t>
            </a:r>
            <a:r>
              <a:rPr lang="en-US" sz="3600" dirty="0" err="1"/>
              <a:t>stad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8812" y="940037"/>
            <a:ext cx="8975188" cy="5678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J</a:t>
            </a:r>
            <a:r>
              <a:rPr lang="nl-NL" sz="2000" dirty="0"/>
              <a:t>e bespreekt de vier trends als volgt: 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 </a:t>
            </a:r>
            <a:r>
              <a:rPr lang="en-US" sz="2000" dirty="0" err="1"/>
              <a:t>inbrenger</a:t>
            </a:r>
            <a:r>
              <a:rPr lang="en-US" sz="2000" dirty="0"/>
              <a:t> van </a:t>
            </a:r>
            <a:r>
              <a:rPr lang="en-US" sz="2000" dirty="0" err="1"/>
              <a:t>een</a:t>
            </a:r>
            <a:r>
              <a:rPr lang="en-US" sz="2000" dirty="0"/>
              <a:t> trend </a:t>
            </a:r>
            <a:r>
              <a:rPr lang="en-US" sz="2000" dirty="0" err="1"/>
              <a:t>bespreekt</a:t>
            </a:r>
            <a:r>
              <a:rPr lang="en-US" sz="2000" dirty="0"/>
              <a:t> de trend met </a:t>
            </a:r>
            <a:r>
              <a:rPr lang="en-US" sz="2000" dirty="0" err="1"/>
              <a:t>behulp</a:t>
            </a:r>
            <a:r>
              <a:rPr lang="en-US" sz="2000" dirty="0"/>
              <a:t> van </a:t>
            </a:r>
            <a:r>
              <a:rPr lang="en-US" sz="2000" dirty="0" err="1"/>
              <a:t>tenminste</a:t>
            </a:r>
            <a:r>
              <a:rPr lang="en-US" sz="2000" dirty="0"/>
              <a:t> </a:t>
            </a:r>
            <a:r>
              <a:rPr lang="en-US" sz="2000" dirty="0" err="1"/>
              <a:t>één</a:t>
            </a:r>
            <a:r>
              <a:rPr lang="en-US" sz="2000" dirty="0"/>
              <a:t> </a:t>
            </a:r>
            <a:r>
              <a:rPr lang="en-US" sz="2000" dirty="0" err="1"/>
              <a:t>bron</a:t>
            </a:r>
            <a:r>
              <a:rPr lang="en-US" sz="2000" dirty="0"/>
              <a:t>. </a:t>
            </a:r>
            <a:r>
              <a:rPr lang="en-US" sz="2000" dirty="0" err="1"/>
              <a:t>Groepsleden</a:t>
            </a:r>
            <a:r>
              <a:rPr lang="en-US" sz="2000" dirty="0"/>
              <a:t> </a:t>
            </a:r>
            <a:r>
              <a:rPr lang="en-US" sz="2000" dirty="0" err="1"/>
              <a:t>noteren</a:t>
            </a:r>
            <a:r>
              <a:rPr lang="en-US" sz="2000" dirty="0"/>
              <a:t> op </a:t>
            </a:r>
            <a:r>
              <a:rPr lang="en-US" sz="2000" dirty="0" err="1"/>
              <a:t>hun</a:t>
            </a:r>
            <a:r>
              <a:rPr lang="en-US" sz="2000" dirty="0"/>
              <a:t> </a:t>
            </a:r>
            <a:r>
              <a:rPr lang="en-US" sz="2000" dirty="0" err="1"/>
              <a:t>eigen</a:t>
            </a:r>
            <a:r>
              <a:rPr lang="en-US" sz="2000" dirty="0"/>
              <a:t> </a:t>
            </a:r>
            <a:r>
              <a:rPr lang="en-US" sz="2000" dirty="0" err="1"/>
              <a:t>werkblad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de </a:t>
            </a:r>
            <a:r>
              <a:rPr lang="en-US" sz="2000" dirty="0" err="1"/>
              <a:t>betreffende</a:t>
            </a:r>
            <a:r>
              <a:rPr lang="en-US" sz="2000" dirty="0"/>
              <a:t> trend. </a:t>
            </a:r>
            <a:r>
              <a:rPr lang="en-US" sz="2000" dirty="0" err="1"/>
              <a:t>Neem</a:t>
            </a:r>
            <a:r>
              <a:rPr lang="en-US" sz="2000" dirty="0"/>
              <a:t> 3 </a:t>
            </a:r>
            <a:r>
              <a:rPr lang="en-US" sz="2000" dirty="0" err="1"/>
              <a:t>minuten</a:t>
            </a:r>
            <a:r>
              <a:rPr lang="en-US" sz="2000" dirty="0"/>
              <a:t> per trend, </a:t>
            </a:r>
            <a:r>
              <a:rPr lang="en-US" sz="2000" dirty="0" err="1"/>
              <a:t>zodat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12 </a:t>
            </a:r>
            <a:r>
              <a:rPr lang="en-US" sz="2000" dirty="0" err="1"/>
              <a:t>minuten</a:t>
            </a:r>
            <a:r>
              <a:rPr lang="en-US" sz="2000" dirty="0"/>
              <a:t> </a:t>
            </a:r>
            <a:r>
              <a:rPr lang="en-US" sz="2000" dirty="0" err="1"/>
              <a:t>alle</a:t>
            </a:r>
            <a:r>
              <a:rPr lang="en-US" sz="2000" dirty="0"/>
              <a:t> trends op je </a:t>
            </a:r>
            <a:r>
              <a:rPr lang="en-US" sz="2000" dirty="0" err="1"/>
              <a:t>werkblad</a:t>
            </a:r>
            <a:r>
              <a:rPr lang="en-US" sz="2000" dirty="0"/>
              <a:t> 2.1 </a:t>
            </a:r>
            <a:r>
              <a:rPr lang="en-US" sz="2000" dirty="0" err="1"/>
              <a:t>hebt</a:t>
            </a:r>
            <a:r>
              <a:rPr lang="en-US" sz="2000" dirty="0"/>
              <a:t> </a:t>
            </a:r>
            <a:r>
              <a:rPr lang="en-US" sz="2000" dirty="0" err="1"/>
              <a:t>staan</a:t>
            </a:r>
            <a:r>
              <a:rPr lang="en-US" sz="2000" dirty="0"/>
              <a:t> </a:t>
            </a:r>
            <a:r>
              <a:rPr lang="en-US" sz="2000" dirty="0" err="1"/>
              <a:t>staan</a:t>
            </a:r>
            <a:r>
              <a:rPr lang="en-US" sz="2000" dirty="0"/>
              <a:t>. </a:t>
            </a:r>
            <a:r>
              <a:rPr lang="en-US" sz="2000" dirty="0" err="1"/>
              <a:t>Soms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</a:t>
            </a:r>
            <a:r>
              <a:rPr lang="en-US" sz="2000" dirty="0" err="1"/>
              <a:t>er</a:t>
            </a:r>
            <a:r>
              <a:rPr lang="en-US" sz="2000" dirty="0"/>
              <a:t> twee </a:t>
            </a:r>
            <a:r>
              <a:rPr lang="en-US" sz="2000" dirty="0" err="1"/>
              <a:t>leerlingen</a:t>
            </a:r>
            <a:r>
              <a:rPr lang="en-US" sz="2000" dirty="0"/>
              <a:t> van </a:t>
            </a:r>
            <a:r>
              <a:rPr lang="en-US" sz="2000" dirty="0" err="1"/>
              <a:t>één</a:t>
            </a:r>
            <a:r>
              <a:rPr lang="en-US" sz="2000" dirty="0"/>
              <a:t> trend: die </a:t>
            </a:r>
            <a:r>
              <a:rPr lang="en-US" sz="2000" dirty="0" err="1"/>
              <a:t>presenteren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in </a:t>
            </a:r>
            <a:r>
              <a:rPr lang="en-US" sz="2000" dirty="0" err="1"/>
              <a:t>samenwerking</a:t>
            </a:r>
            <a:r>
              <a:rPr lang="en-US" sz="2000" dirty="0"/>
              <a:t> </a:t>
            </a:r>
            <a:r>
              <a:rPr lang="en-US" sz="2000" dirty="0" err="1"/>
              <a:t>hun</a:t>
            </a:r>
            <a:r>
              <a:rPr lang="en-US" sz="2000" dirty="0"/>
              <a:t> trend.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Vul</a:t>
            </a:r>
            <a:r>
              <a:rPr lang="en-US" sz="2000" dirty="0"/>
              <a:t> </a:t>
            </a:r>
            <a:r>
              <a:rPr lang="en-US" sz="2000" dirty="0" err="1"/>
              <a:t>samen</a:t>
            </a:r>
            <a:r>
              <a:rPr lang="en-US" sz="2000" dirty="0"/>
              <a:t> </a:t>
            </a:r>
            <a:r>
              <a:rPr lang="en-US" sz="2000" dirty="0" err="1"/>
              <a:t>werkblad</a:t>
            </a:r>
            <a:r>
              <a:rPr lang="en-US" sz="2000" dirty="0"/>
              <a:t> 2.2 in over de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invloed</a:t>
            </a:r>
            <a:r>
              <a:rPr lang="en-US" sz="2000" dirty="0">
                <a:solidFill>
                  <a:srgbClr val="FF0000"/>
                </a:solidFill>
              </a:rPr>
              <a:t> van de trends op </a:t>
            </a:r>
            <a:r>
              <a:rPr lang="en-US" sz="2000" dirty="0" err="1">
                <a:solidFill>
                  <a:srgbClr val="FF0000"/>
                </a:solidFill>
              </a:rPr>
              <a:t>voedsel</a:t>
            </a:r>
            <a:r>
              <a:rPr lang="en-US" sz="2000" dirty="0">
                <a:solidFill>
                  <a:srgbClr val="FF0000"/>
                </a:solidFill>
              </a:rPr>
              <a:t> in de </a:t>
            </a:r>
            <a:r>
              <a:rPr lang="en-US" sz="2000" dirty="0" err="1">
                <a:solidFill>
                  <a:srgbClr val="FF0000"/>
                </a:solidFill>
              </a:rPr>
              <a:t>stad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1600" dirty="0"/>
              <a:t>Hoe </a:t>
            </a:r>
            <a:r>
              <a:rPr lang="en-US" sz="1600" dirty="0" err="1"/>
              <a:t>verschilt</a:t>
            </a:r>
            <a:r>
              <a:rPr lang="en-US" sz="1600" dirty="0"/>
              <a:t> de </a:t>
            </a:r>
            <a:r>
              <a:rPr lang="en-US" sz="1600" dirty="0" err="1"/>
              <a:t>voedselvoorziening</a:t>
            </a:r>
            <a:r>
              <a:rPr lang="en-US" sz="1600" dirty="0"/>
              <a:t> in de </a:t>
            </a:r>
            <a:r>
              <a:rPr lang="en-US" sz="1600" dirty="0" err="1"/>
              <a:t>stad</a:t>
            </a:r>
            <a:r>
              <a:rPr lang="en-US" sz="1600" dirty="0"/>
              <a:t> van nu met die van </a:t>
            </a:r>
            <a:r>
              <a:rPr lang="en-US" sz="1600" dirty="0" err="1"/>
              <a:t>ongeveer</a:t>
            </a:r>
            <a:r>
              <a:rPr lang="en-US" sz="1600" dirty="0"/>
              <a:t> 50 </a:t>
            </a:r>
            <a:r>
              <a:rPr lang="en-US" sz="1600" dirty="0" err="1"/>
              <a:t>jaar</a:t>
            </a:r>
            <a:r>
              <a:rPr lang="en-US" sz="1600" dirty="0"/>
              <a:t> </a:t>
            </a:r>
            <a:r>
              <a:rPr lang="en-US" sz="1600" dirty="0" err="1"/>
              <a:t>geleden</a:t>
            </a:r>
            <a:r>
              <a:rPr lang="en-US" sz="1600" dirty="0"/>
              <a:t>?</a:t>
            </a:r>
          </a:p>
          <a:p>
            <a:pPr lvl="1"/>
            <a:r>
              <a:rPr lang="en-US" sz="1600" dirty="0" err="1"/>
              <a:t>Wat</a:t>
            </a:r>
            <a:r>
              <a:rPr lang="en-US" sz="1600" dirty="0"/>
              <a:t> </a:t>
            </a:r>
            <a:r>
              <a:rPr lang="en-US" sz="1600" dirty="0" err="1"/>
              <a:t>hebben</a:t>
            </a:r>
            <a:r>
              <a:rPr lang="en-US" sz="1600" dirty="0"/>
              <a:t> de trends </a:t>
            </a:r>
            <a:r>
              <a:rPr lang="en-US" sz="1600" dirty="0" err="1"/>
              <a:t>hiermee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maken</a:t>
            </a:r>
            <a:r>
              <a:rPr lang="en-US" sz="1600" dirty="0"/>
              <a:t>? </a:t>
            </a:r>
          </a:p>
          <a:p>
            <a:pPr lvl="1"/>
            <a:r>
              <a:rPr lang="nl-NL" sz="1600" dirty="0"/>
              <a:t>Welke stelling of vraag over voedsel in de stad van 2016 vinden jullie belangrijk?</a:t>
            </a:r>
          </a:p>
          <a:p>
            <a:pPr marL="457200" lvl="1" indent="0">
              <a:buNone/>
            </a:pPr>
            <a:endParaRPr lang="en-US" sz="1600" dirty="0"/>
          </a:p>
          <a:p>
            <a:pPr lvl="1">
              <a:buNone/>
            </a:pPr>
            <a:r>
              <a:rPr lang="en-US" sz="1800" dirty="0"/>
              <a:t>Let op: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err="1"/>
              <a:t>Voor</a:t>
            </a:r>
            <a:r>
              <a:rPr lang="en-US" sz="1800" dirty="0"/>
              <a:t> </a:t>
            </a:r>
            <a:r>
              <a:rPr lang="en-US" sz="1800" dirty="0" err="1"/>
              <a:t>deze</a:t>
            </a:r>
            <a:r>
              <a:rPr lang="en-US" sz="1800" dirty="0"/>
              <a:t> </a:t>
            </a:r>
            <a:r>
              <a:rPr lang="en-US" sz="1800" dirty="0" err="1"/>
              <a:t>opdracht</a:t>
            </a:r>
            <a:r>
              <a:rPr lang="en-US" sz="1800" dirty="0"/>
              <a:t> </a:t>
            </a:r>
            <a:r>
              <a:rPr lang="en-US" sz="1800" dirty="0" err="1"/>
              <a:t>heb</a:t>
            </a:r>
            <a:r>
              <a:rPr lang="en-US" sz="1800" dirty="0"/>
              <a:t> je </a:t>
            </a:r>
            <a:r>
              <a:rPr lang="en-US" sz="1800" dirty="0" err="1"/>
              <a:t>naast</a:t>
            </a:r>
            <a:r>
              <a:rPr lang="en-US" sz="1800" dirty="0"/>
              <a:t> de </a:t>
            </a:r>
            <a:r>
              <a:rPr lang="en-US" sz="1800" dirty="0" err="1"/>
              <a:t>kennis</a:t>
            </a:r>
            <a:r>
              <a:rPr lang="en-US" sz="1800" dirty="0"/>
              <a:t> over trends </a:t>
            </a:r>
            <a:r>
              <a:rPr lang="en-US" sz="1800" dirty="0" err="1"/>
              <a:t>ook</a:t>
            </a:r>
            <a:r>
              <a:rPr lang="en-US" sz="1800" dirty="0"/>
              <a:t> je </a:t>
            </a:r>
            <a:r>
              <a:rPr lang="en-US" sz="1800" dirty="0" err="1"/>
              <a:t>informatie</a:t>
            </a:r>
            <a:r>
              <a:rPr lang="en-US" sz="1800" dirty="0"/>
              <a:t> </a:t>
            </a:r>
            <a:r>
              <a:rPr lang="en-US" sz="1800" dirty="0" err="1"/>
              <a:t>uit</a:t>
            </a:r>
            <a:r>
              <a:rPr lang="en-US" sz="1800" dirty="0"/>
              <a:t> </a:t>
            </a:r>
          </a:p>
          <a:p>
            <a:pPr lvl="1">
              <a:buNone/>
            </a:pPr>
            <a:r>
              <a:rPr lang="en-US" sz="1800" dirty="0"/>
              <a:t>het </a:t>
            </a:r>
            <a:r>
              <a:rPr lang="en-US" sz="1800" dirty="0" err="1"/>
              <a:t>gesprek</a:t>
            </a:r>
            <a:r>
              <a:rPr lang="en-US" sz="1800" dirty="0"/>
              <a:t> met de senior </a:t>
            </a:r>
            <a:r>
              <a:rPr lang="en-US" sz="1800" dirty="0" err="1"/>
              <a:t>nodig</a:t>
            </a:r>
            <a:r>
              <a:rPr lang="en-US" sz="1800" dirty="0"/>
              <a:t>: </a:t>
            </a:r>
            <a:r>
              <a:rPr lang="en-US" sz="1800" dirty="0" err="1"/>
              <a:t>wat</a:t>
            </a:r>
            <a:r>
              <a:rPr lang="en-US" sz="1800" dirty="0"/>
              <a:t> </a:t>
            </a:r>
            <a:r>
              <a:rPr lang="en-US" sz="1800" dirty="0" err="1"/>
              <a:t>heb</a:t>
            </a:r>
            <a:r>
              <a:rPr lang="en-US" sz="1800" dirty="0"/>
              <a:t> je </a:t>
            </a:r>
            <a:r>
              <a:rPr lang="en-US" sz="1800" dirty="0" err="1"/>
              <a:t>geleerd</a:t>
            </a:r>
            <a:r>
              <a:rPr lang="en-US" sz="1800" dirty="0"/>
              <a:t> van het </a:t>
            </a:r>
            <a:r>
              <a:rPr lang="en-US" sz="1800" dirty="0" err="1"/>
              <a:t>gesprek</a:t>
            </a:r>
            <a:r>
              <a:rPr lang="en-US" sz="1800" dirty="0"/>
              <a:t> </a:t>
            </a:r>
          </a:p>
          <a:p>
            <a:pPr lvl="1">
              <a:buNone/>
            </a:pPr>
            <a:r>
              <a:rPr lang="en-US" sz="1800" dirty="0"/>
              <a:t>over </a:t>
            </a:r>
            <a:r>
              <a:rPr lang="en-US" sz="1800" dirty="0" err="1"/>
              <a:t>voedsel</a:t>
            </a:r>
            <a:r>
              <a:rPr lang="en-US" sz="1800" dirty="0"/>
              <a:t> in het </a:t>
            </a:r>
            <a:r>
              <a:rPr lang="en-US" sz="1800" dirty="0" err="1"/>
              <a:t>recente</a:t>
            </a:r>
            <a:r>
              <a:rPr lang="en-US" sz="1800" dirty="0"/>
              <a:t> </a:t>
            </a:r>
            <a:r>
              <a:rPr lang="en-US" sz="1800" dirty="0" err="1"/>
              <a:t>verleden</a:t>
            </a:r>
            <a:r>
              <a:rPr lang="en-US" sz="1800" dirty="0"/>
              <a:t>?</a:t>
            </a:r>
          </a:p>
          <a:p>
            <a:pPr lvl="1">
              <a:buNone/>
            </a:pPr>
            <a:r>
              <a:rPr lang="en-US" sz="1800" dirty="0"/>
              <a:t>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172585" y="678975"/>
            <a:ext cx="12379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2400" dirty="0" err="1"/>
              <a:t>Nabespreking</a:t>
            </a:r>
            <a:r>
              <a:rPr lang="en-US" sz="2400" dirty="0"/>
              <a:t>: </a:t>
            </a:r>
            <a:r>
              <a:rPr lang="en-US" sz="2400" dirty="0" err="1"/>
              <a:t>vier</a:t>
            </a:r>
            <a:r>
              <a:rPr lang="en-US" sz="2400" dirty="0"/>
              <a:t> </a:t>
            </a:r>
            <a:r>
              <a:rPr lang="en-US" sz="2400" dirty="0" err="1"/>
              <a:t>stellingen</a:t>
            </a:r>
            <a:r>
              <a:rPr lang="en-US" sz="2400" dirty="0"/>
              <a:t> </a:t>
            </a:r>
            <a:endParaRPr lang="nl-NL" sz="2400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866602"/>
              </p:ext>
            </p:extLst>
          </p:nvPr>
        </p:nvGraphicFramePr>
        <p:xfrm>
          <a:off x="457200" y="1124746"/>
          <a:ext cx="8229600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6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415">
                <a:tc>
                  <a:txBody>
                    <a:bodyPr/>
                    <a:lstStyle/>
                    <a:p>
                      <a:r>
                        <a:rPr lang="en-US" i="1" dirty="0" err="1"/>
                        <a:t>Situatie</a:t>
                      </a:r>
                      <a:r>
                        <a:rPr lang="en-US" i="1" baseline="0" dirty="0"/>
                        <a:t> </a:t>
                      </a:r>
                      <a:r>
                        <a:rPr lang="en-US" i="1" baseline="0" dirty="0" err="1"/>
                        <a:t>v</a:t>
                      </a:r>
                      <a:r>
                        <a:rPr lang="en-US" i="1" dirty="0" err="1"/>
                        <a:t>roeger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Trend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Stelling</a:t>
                      </a:r>
                      <a:r>
                        <a:rPr lang="en-US" i="1" baseline="0" dirty="0"/>
                        <a:t> of </a:t>
                      </a:r>
                      <a:r>
                        <a:rPr lang="en-US" i="1" baseline="0" dirty="0" err="1"/>
                        <a:t>vraag</a:t>
                      </a:r>
                      <a:r>
                        <a:rPr lang="en-US" i="1" baseline="0" dirty="0"/>
                        <a:t> over </a:t>
                      </a:r>
                      <a:r>
                        <a:rPr lang="en-US" i="1" baseline="0" dirty="0" err="1"/>
                        <a:t>voedsel</a:t>
                      </a:r>
                      <a:r>
                        <a:rPr lang="en-US" i="1" baseline="0" dirty="0"/>
                        <a:t> in de </a:t>
                      </a:r>
                      <a:r>
                        <a:rPr lang="en-US" i="1" baseline="0" dirty="0" err="1"/>
                        <a:t>stad</a:t>
                      </a:r>
                      <a:r>
                        <a:rPr lang="en-US" i="1" baseline="0" dirty="0"/>
                        <a:t> in 2016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62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Verduurzaming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62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Technologisering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862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Individualisering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862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Terugtredende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overheid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Afronding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2050" name="Picture 2" descr="C:\Users\irispauw\Documents\drone op hoof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75442" y="1484253"/>
            <a:ext cx="3399091" cy="4525963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69467" y="1351508"/>
            <a:ext cx="851273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op: </a:t>
            </a:r>
            <a:r>
              <a:rPr lang="en-US" sz="2400" dirty="0" err="1"/>
              <a:t>werkblad</a:t>
            </a:r>
            <a:r>
              <a:rPr lang="en-US" sz="2400" dirty="0"/>
              <a:t> 2.2 </a:t>
            </a:r>
            <a:r>
              <a:rPr lang="en-US" sz="2400" dirty="0" err="1"/>
              <a:t>inleveren</a:t>
            </a:r>
            <a:r>
              <a:rPr lang="en-US" sz="2400" dirty="0"/>
              <a:t>!</a:t>
            </a:r>
          </a:p>
          <a:p>
            <a:endParaRPr lang="en-US" sz="2400" dirty="0"/>
          </a:p>
          <a:p>
            <a:r>
              <a:rPr lang="en-US" sz="2400" dirty="0" err="1"/>
              <a:t>Huiswerk</a:t>
            </a:r>
            <a:r>
              <a:rPr lang="en-US" sz="2400" dirty="0"/>
              <a:t>: </a:t>
            </a:r>
          </a:p>
          <a:p>
            <a:r>
              <a:rPr lang="en-US" sz="2400" dirty="0"/>
              <a:t>1) Check </a:t>
            </a:r>
            <a:r>
              <a:rPr lang="en-US" sz="2400" dirty="0" err="1"/>
              <a:t>werkbladen</a:t>
            </a:r>
            <a:r>
              <a:rPr lang="en-US" sz="2400" dirty="0"/>
              <a:t> “trends in </a:t>
            </a:r>
            <a:r>
              <a:rPr lang="en-US" sz="2400" dirty="0" err="1"/>
              <a:t>beeld</a:t>
            </a:r>
            <a:r>
              <a:rPr lang="en-US" sz="2400" dirty="0"/>
              <a:t>”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err="1"/>
              <a:t>Alles</a:t>
            </a:r>
            <a:r>
              <a:rPr lang="en-US" sz="2000" dirty="0"/>
              <a:t> </a:t>
            </a:r>
            <a:r>
              <a:rPr lang="en-US" sz="2000" dirty="0" err="1"/>
              <a:t>ingevuld</a:t>
            </a:r>
            <a:r>
              <a:rPr lang="en-US" sz="2000" dirty="0"/>
              <a:t>?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err="1"/>
              <a:t>Begrijp</a:t>
            </a:r>
            <a:r>
              <a:rPr lang="en-US" sz="2000" dirty="0"/>
              <a:t> je de trends?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err="1"/>
              <a:t>Vragen</a:t>
            </a:r>
            <a:r>
              <a:rPr lang="en-US" sz="2000" dirty="0"/>
              <a:t>?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Zoek</a:t>
            </a:r>
            <a:r>
              <a:rPr lang="en-US" sz="2000" dirty="0"/>
              <a:t> </a:t>
            </a:r>
            <a:r>
              <a:rPr lang="en-US" sz="2000" dirty="0" err="1"/>
              <a:t>aanvullende</a:t>
            </a:r>
            <a:r>
              <a:rPr lang="en-US" sz="2000" dirty="0"/>
              <a:t> info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Twijfel</a:t>
            </a:r>
            <a:r>
              <a:rPr lang="en-US" sz="2000" dirty="0"/>
              <a:t> of </a:t>
            </a:r>
            <a:r>
              <a:rPr lang="en-US" sz="2000" dirty="0" err="1"/>
              <a:t>geen</a:t>
            </a:r>
            <a:r>
              <a:rPr lang="en-US" sz="2000" dirty="0"/>
              <a:t> info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vinden</a:t>
            </a:r>
            <a:r>
              <a:rPr lang="en-US" sz="2000" dirty="0"/>
              <a:t>?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000" dirty="0"/>
              <a:t>Mail je de docent</a:t>
            </a:r>
          </a:p>
          <a:p>
            <a:pPr lvl="2"/>
            <a:endParaRPr lang="en-US" sz="2000" dirty="0"/>
          </a:p>
          <a:p>
            <a:r>
              <a:rPr lang="en-US" sz="2400" dirty="0"/>
              <a:t>2) Lees </a:t>
            </a:r>
            <a:r>
              <a:rPr lang="en-US" sz="2400" dirty="0" err="1"/>
              <a:t>leestekst</a:t>
            </a:r>
            <a:r>
              <a:rPr lang="en-US" sz="2400" dirty="0"/>
              <a:t> 3.1 </a:t>
            </a:r>
          </a:p>
          <a:p>
            <a:r>
              <a:rPr lang="en-US" sz="2400" dirty="0"/>
              <a:t>- </a:t>
            </a:r>
            <a:r>
              <a:rPr lang="en-US" sz="2000" dirty="0"/>
              <a:t>Over trends </a:t>
            </a:r>
            <a:r>
              <a:rPr lang="en-US" sz="2000" dirty="0" err="1"/>
              <a:t>en</a:t>
            </a:r>
            <a:r>
              <a:rPr lang="en-US" sz="2000" dirty="0"/>
              <a:t> scenario’s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0667" y="1437613"/>
            <a:ext cx="8229600" cy="5145749"/>
          </a:xfrm>
        </p:spPr>
        <p:txBody>
          <a:bodyPr>
            <a:normAutofit/>
          </a:bodyPr>
          <a:lstStyle/>
          <a:p>
            <a:r>
              <a:rPr lang="en-US" dirty="0" err="1"/>
              <a:t>Huiswerk</a:t>
            </a:r>
            <a:r>
              <a:rPr lang="en-US" dirty="0"/>
              <a:t> </a:t>
            </a:r>
            <a:r>
              <a:rPr lang="en-US" dirty="0" err="1"/>
              <a:t>bespreken</a:t>
            </a:r>
            <a:r>
              <a:rPr lang="en-US" dirty="0"/>
              <a:t> 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Trends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Starter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err="1"/>
              <a:t>Opdracht</a:t>
            </a:r>
            <a:r>
              <a:rPr lang="en-US" sz="2400" dirty="0"/>
              <a:t> 2.1: </a:t>
            </a:r>
            <a:r>
              <a:rPr lang="en-US" sz="2400" dirty="0" err="1"/>
              <a:t>studie</a:t>
            </a:r>
            <a:r>
              <a:rPr lang="en-US" sz="2400" dirty="0"/>
              <a:t> van </a:t>
            </a:r>
            <a:r>
              <a:rPr lang="en-US" sz="2400" dirty="0" err="1"/>
              <a:t>een</a:t>
            </a:r>
            <a:r>
              <a:rPr lang="en-US" sz="2400" dirty="0"/>
              <a:t> trend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err="1"/>
              <a:t>Opdracht</a:t>
            </a:r>
            <a:r>
              <a:rPr lang="en-US" sz="2400" dirty="0"/>
              <a:t> 2.2. trends &amp; </a:t>
            </a:r>
            <a:r>
              <a:rPr lang="en-US" sz="2400" dirty="0" err="1"/>
              <a:t>voedsel</a:t>
            </a:r>
            <a:r>
              <a:rPr lang="en-US" sz="2400" dirty="0"/>
              <a:t> in de </a:t>
            </a:r>
            <a:r>
              <a:rPr lang="en-US" sz="2400" dirty="0" err="1"/>
              <a:t>stad</a:t>
            </a:r>
            <a:r>
              <a:rPr lang="en-US" sz="2400" dirty="0"/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err="1"/>
              <a:t>Nabespreking</a:t>
            </a:r>
            <a:r>
              <a:rPr lang="en-US" sz="2400" dirty="0"/>
              <a:t> 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 err="1"/>
              <a:t>Afronding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endParaRPr lang="nl-NL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83062-D713-4754-B259-8FADF6AE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Blik op het huiswerk 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0A7CC1-9747-4A74-B04B-5E81442BD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47" y="1419857"/>
            <a:ext cx="8775576" cy="452596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Wat eet jij?</a:t>
            </a:r>
          </a:p>
          <a:p>
            <a:pPr lvl="1"/>
            <a:r>
              <a:rPr lang="nl-NL" dirty="0"/>
              <a:t>Van waar?</a:t>
            </a:r>
          </a:p>
          <a:p>
            <a:pPr lvl="1"/>
            <a:r>
              <a:rPr lang="nl-NL" dirty="0"/>
              <a:t>Voordelen en nadelen? 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Voedsel: vroeger en nu? </a:t>
            </a:r>
          </a:p>
          <a:p>
            <a:pPr lvl="1"/>
            <a:r>
              <a:rPr lang="nl-NL" dirty="0"/>
              <a:t>Overeenkomsten/verschillen? </a:t>
            </a:r>
          </a:p>
          <a:p>
            <a:pPr lvl="1"/>
            <a:endParaRPr lang="nl-NL" dirty="0"/>
          </a:p>
          <a:p>
            <a:r>
              <a:rPr lang="nl-NL" dirty="0"/>
              <a:t>Voedsel in de </a:t>
            </a:r>
            <a:r>
              <a:rPr lang="nl-NL" dirty="0" err="1"/>
              <a:t>nederlandse</a:t>
            </a:r>
            <a:r>
              <a:rPr lang="nl-NL" dirty="0"/>
              <a:t> stad: </a:t>
            </a:r>
            <a:r>
              <a:rPr lang="nl-NL" dirty="0">
                <a:sym typeface="Wingdings" panose="05000000000000000000" pitchFamily="2" charset="2"/>
              </a:rPr>
              <a:t> of ? 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Enerzijds/anderzijds…………….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5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1. Starter: </a:t>
            </a:r>
            <a:r>
              <a:rPr lang="en-US" sz="3200" dirty="0" err="1"/>
              <a:t>wat</a:t>
            </a:r>
            <a:r>
              <a:rPr lang="en-US" sz="3200" dirty="0"/>
              <a:t> </a:t>
            </a:r>
            <a:r>
              <a:rPr lang="en-US" sz="3200" dirty="0" err="1"/>
              <a:t>gebeurt</a:t>
            </a:r>
            <a:r>
              <a:rPr lang="en-US" sz="3200" dirty="0"/>
              <a:t> </a:t>
            </a:r>
            <a:r>
              <a:rPr lang="en-US" sz="3200" dirty="0" err="1"/>
              <a:t>hier</a:t>
            </a:r>
            <a:r>
              <a:rPr lang="en-US" sz="3200" dirty="0"/>
              <a:t>?  </a:t>
            </a:r>
            <a:r>
              <a:rPr lang="en-US" sz="3200" dirty="0" err="1"/>
              <a:t>waar</a:t>
            </a:r>
            <a:r>
              <a:rPr lang="en-US" sz="3200" dirty="0"/>
              <a:t>?  </a:t>
            </a:r>
            <a:r>
              <a:rPr lang="en-US" sz="3200" dirty="0" err="1"/>
              <a:t>waarom</a:t>
            </a:r>
            <a:r>
              <a:rPr lang="en-US" sz="3200" dirty="0"/>
              <a:t>?</a:t>
            </a:r>
            <a:endParaRPr lang="nl-NL" sz="3200" dirty="0"/>
          </a:p>
        </p:txBody>
      </p:sp>
      <p:pic>
        <p:nvPicPr>
          <p:cNvPr id="4" name="Afbeelding 3" descr="vrachtwagen vast op nieuwe steegbru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54836"/>
            <a:ext cx="8208911" cy="50405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211960" y="4509120"/>
            <a:ext cx="216070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Brug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uit</a:t>
            </a:r>
            <a:r>
              <a:rPr lang="en-US" sz="2800" dirty="0">
                <a:solidFill>
                  <a:schemeClr val="bg1"/>
                </a:solidFill>
              </a:rPr>
              <a:t> 1884</a:t>
            </a:r>
            <a:endParaRPr lang="nl-NL" sz="2800" dirty="0">
              <a:solidFill>
                <a:schemeClr val="bg1"/>
              </a:solidFill>
            </a:endParaRPr>
          </a:p>
        </p:txBody>
      </p:sp>
      <p:cxnSp>
        <p:nvCxnSpPr>
          <p:cNvPr id="7" name="Rechte verbindingslijn met pijl 6"/>
          <p:cNvCxnSpPr/>
          <p:nvPr/>
        </p:nvCxnSpPr>
        <p:spPr>
          <a:xfrm flipH="1" flipV="1">
            <a:off x="3851920" y="4221088"/>
            <a:ext cx="648072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0" y="1153552"/>
            <a:ext cx="340438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Vrachtwagen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uit</a:t>
            </a:r>
            <a:r>
              <a:rPr lang="en-US" sz="2800" dirty="0">
                <a:solidFill>
                  <a:schemeClr val="bg1"/>
                </a:solidFill>
              </a:rPr>
              <a:t> 2015</a:t>
            </a:r>
            <a:endParaRPr lang="nl-NL" sz="2800" dirty="0">
              <a:solidFill>
                <a:schemeClr val="bg1"/>
              </a:solidFill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1907704" y="1676772"/>
            <a:ext cx="0" cy="8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76672"/>
          </a:xfrm>
        </p:spPr>
        <p:txBody>
          <a:bodyPr>
            <a:normAutofit fontScale="47500" lnSpcReduction="2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>
              <a:buNone/>
            </a:pPr>
            <a:r>
              <a:rPr lang="en-US" dirty="0"/>
              <a:t>			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4200" dirty="0"/>
          </a:p>
          <a:p>
            <a:pPr>
              <a:buNone/>
            </a:pPr>
            <a:endParaRPr lang="en-US" sz="4200" dirty="0"/>
          </a:p>
          <a:p>
            <a:pPr>
              <a:buNone/>
            </a:pPr>
            <a:r>
              <a:rPr lang="en-US" sz="4200" dirty="0"/>
              <a:t>		                  				 	           		    					</a:t>
            </a:r>
            <a:endParaRPr lang="nl-NL" dirty="0"/>
          </a:p>
          <a:p>
            <a:endParaRPr lang="nl-NL" dirty="0"/>
          </a:p>
          <a:p>
            <a:pPr algn="r"/>
            <a:endParaRPr lang="nl-NL" sz="1400" dirty="0"/>
          </a:p>
          <a:p>
            <a:pPr algn="r"/>
            <a:endParaRPr lang="nl-NL" sz="1400" dirty="0"/>
          </a:p>
          <a:p>
            <a:pPr algn="r"/>
            <a:endParaRPr lang="nl-NL" sz="1400" dirty="0"/>
          </a:p>
          <a:p>
            <a:pPr algn="r">
              <a:buNone/>
            </a:pPr>
            <a:r>
              <a:rPr lang="nl-NL" sz="2500" dirty="0"/>
              <a:t> 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755576" y="501317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4375052" y="4744561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755576" y="486916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8172400" y="479715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a3\beeldmateriaal\heineken paard en wa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2808312" cy="3402672"/>
          </a:xfrm>
          <a:prstGeom prst="rect">
            <a:avLst/>
          </a:prstGeom>
          <a:noFill/>
        </p:spPr>
      </p:pic>
      <p:pic>
        <p:nvPicPr>
          <p:cNvPr id="15" name="Afbeelding 14" descr="vrachtwagen vast op nieuwe steegbru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620688"/>
            <a:ext cx="2808312" cy="3402672"/>
          </a:xfrm>
          <a:prstGeom prst="rect">
            <a:avLst/>
          </a:prstGeom>
        </p:spPr>
      </p:pic>
      <p:cxnSp>
        <p:nvCxnSpPr>
          <p:cNvPr id="17" name="Rechte verbindingslijn met pijl 16"/>
          <p:cNvCxnSpPr/>
          <p:nvPr/>
        </p:nvCxnSpPr>
        <p:spPr>
          <a:xfrm flipH="1">
            <a:off x="6660232" y="5013176"/>
            <a:ext cx="151216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F:\a3\beeldmateriaal\scenari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620688"/>
            <a:ext cx="2592288" cy="3402672"/>
          </a:xfrm>
          <a:prstGeom prst="rect">
            <a:avLst/>
          </a:prstGeom>
          <a:noFill/>
        </p:spPr>
      </p:pic>
      <p:sp>
        <p:nvSpPr>
          <p:cNvPr id="12" name="Rechthoek 11"/>
          <p:cNvSpPr/>
          <p:nvPr/>
        </p:nvSpPr>
        <p:spPr>
          <a:xfrm>
            <a:off x="4067944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200" dirty="0">
                <a:hlinkClick r:id="rId6"/>
              </a:rPr>
              <a:t>https://www.youtube.com/watch?v=98BIu9dpwHU</a:t>
            </a:r>
            <a:endParaRPr lang="nl-NL" sz="1200" dirty="0"/>
          </a:p>
        </p:txBody>
      </p:sp>
      <p:sp>
        <p:nvSpPr>
          <p:cNvPr id="14" name="Tekstvak 13"/>
          <p:cNvSpPr txBox="1"/>
          <p:nvPr/>
        </p:nvSpPr>
        <p:spPr>
          <a:xfrm>
            <a:off x="7740352" y="5903893"/>
            <a:ext cx="140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Ja</a:t>
            </a:r>
            <a:r>
              <a:rPr lang="en-US" sz="1400" dirty="0"/>
              <a:t>, </a:t>
            </a:r>
            <a:r>
              <a:rPr lang="en-US" sz="1400" dirty="0" err="1"/>
              <a:t>maar</a:t>
            </a:r>
            <a:r>
              <a:rPr lang="en-US" sz="1400" dirty="0"/>
              <a:t>…..</a:t>
            </a:r>
          </a:p>
          <a:p>
            <a:pPr>
              <a:buFontTx/>
              <a:buChar char="-"/>
            </a:pPr>
            <a:r>
              <a:rPr lang="en-US" sz="1400" dirty="0"/>
              <a:t> </a:t>
            </a:r>
            <a:r>
              <a:rPr lang="en-US" sz="1400" dirty="0" err="1"/>
              <a:t>Wetgeving</a:t>
            </a:r>
            <a:endParaRPr lang="en-US" sz="1400" dirty="0"/>
          </a:p>
          <a:p>
            <a:pPr>
              <a:buFontTx/>
              <a:buChar char="-"/>
            </a:pPr>
            <a:r>
              <a:rPr lang="en-US" sz="1400" dirty="0"/>
              <a:t> </a:t>
            </a:r>
            <a:r>
              <a:rPr lang="en-US" sz="1400" dirty="0" err="1"/>
              <a:t>Diefstal</a:t>
            </a:r>
            <a:r>
              <a:rPr lang="en-US" sz="1400" dirty="0"/>
              <a:t>? </a:t>
            </a:r>
          </a:p>
          <a:p>
            <a:pPr>
              <a:buFontTx/>
              <a:buChar char="-"/>
            </a:pPr>
            <a:r>
              <a:rPr lang="en-US" sz="1400" dirty="0"/>
              <a:t>  </a:t>
            </a:r>
            <a:r>
              <a:rPr lang="en-US" sz="1400" dirty="0" err="1"/>
              <a:t>Misbruik</a:t>
            </a:r>
            <a:r>
              <a:rPr lang="en-US" sz="1400" dirty="0"/>
              <a:t>? </a:t>
            </a:r>
            <a:endParaRPr lang="nl-NL" sz="1400" dirty="0"/>
          </a:p>
        </p:txBody>
      </p:sp>
      <p:cxnSp>
        <p:nvCxnSpPr>
          <p:cNvPr id="21" name="Rechte verbindingslijn met pijl 20"/>
          <p:cNvCxnSpPr/>
          <p:nvPr/>
        </p:nvCxnSpPr>
        <p:spPr>
          <a:xfrm>
            <a:off x="7315200" y="6645432"/>
            <a:ext cx="4251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493281" y="4499828"/>
            <a:ext cx="80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1884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7484012" y="4375229"/>
            <a:ext cx="115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Toekomst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4067944" y="4427820"/>
            <a:ext cx="57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</a:t>
            </a:r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op 4 trends: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Verduurzaming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Individualisering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Technologisering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Terugtredende</a:t>
            </a:r>
            <a:r>
              <a:rPr lang="en-US" dirty="0"/>
              <a:t> </a:t>
            </a:r>
            <a:r>
              <a:rPr lang="en-US" dirty="0" err="1"/>
              <a:t>overheid</a:t>
            </a: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2. Studie van de trends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1354" y="1417638"/>
            <a:ext cx="4366846" cy="4708525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None/>
            </a:pPr>
            <a:r>
              <a:rPr lang="en-US" sz="3800" dirty="0"/>
              <a:t>Opdracht 1: </a:t>
            </a:r>
            <a:r>
              <a:rPr lang="en-US" sz="3800" dirty="0" err="1"/>
              <a:t>trendanalyse</a:t>
            </a:r>
            <a:endParaRPr lang="nl-NL" sz="3800" dirty="0"/>
          </a:p>
          <a:p>
            <a:pPr marL="457200" indent="-457200">
              <a:buNone/>
            </a:pPr>
            <a:endParaRPr lang="nl-NL" sz="2400" dirty="0"/>
          </a:p>
          <a:p>
            <a:pPr marL="457200" indent="-457200">
              <a:buFont typeface="Wingdings" pitchFamily="2" charset="2"/>
              <a:buChar char="Ø"/>
            </a:pPr>
            <a:r>
              <a:rPr lang="nl-NL" sz="2900" dirty="0"/>
              <a:t>Je krijgt een trend toegewezen. Breng </a:t>
            </a:r>
          </a:p>
          <a:p>
            <a:pPr marL="0" indent="0">
              <a:buNone/>
            </a:pPr>
            <a:r>
              <a:rPr lang="nl-NL" sz="2900" dirty="0"/>
              <a:t>de trend in kaart met behulp van de bronnen. Vul werkblad 2.1 in. Werk samen.</a:t>
            </a:r>
          </a:p>
          <a:p>
            <a:pPr marL="457200" indent="-457200">
              <a:buNone/>
            </a:pPr>
            <a:endParaRPr lang="en-US" sz="2900" dirty="0"/>
          </a:p>
          <a:p>
            <a:pPr marL="457200" indent="-457200">
              <a:buFont typeface="Wingdings" pitchFamily="2" charset="2"/>
              <a:buChar char="Ø"/>
            </a:pPr>
            <a:r>
              <a:rPr lang="nl-NL" sz="2900" dirty="0"/>
              <a:t>Anderen richten zich op een </a:t>
            </a:r>
          </a:p>
          <a:p>
            <a:pPr marL="457200" indent="-457200">
              <a:buNone/>
            </a:pPr>
            <a:r>
              <a:rPr lang="nl-NL" sz="2900" dirty="0"/>
              <a:t>andere trend. Het werk is dus verdeeld. </a:t>
            </a:r>
          </a:p>
          <a:p>
            <a:pPr marL="457200" indent="-457200">
              <a:buNone/>
            </a:pPr>
            <a:r>
              <a:rPr lang="nl-NL" sz="2900" dirty="0"/>
              <a:t>Jij bent straks in een volgend groepje de</a:t>
            </a:r>
          </a:p>
          <a:p>
            <a:pPr marL="457200" indent="-457200">
              <a:buNone/>
            </a:pPr>
            <a:r>
              <a:rPr lang="nl-NL" sz="3800" dirty="0">
                <a:solidFill>
                  <a:srgbClr val="FF0000"/>
                </a:solidFill>
              </a:rPr>
              <a:t>expert t.a.v. jouw trend </a:t>
            </a:r>
            <a:r>
              <a:rPr lang="nl-NL" sz="2900" dirty="0"/>
              <a:t>en gaat dan </a:t>
            </a:r>
          </a:p>
          <a:p>
            <a:pPr marL="457200" indent="-457200">
              <a:buNone/>
            </a:pPr>
            <a:r>
              <a:rPr lang="nl-NL" sz="2900" dirty="0"/>
              <a:t>anderen informeren. Je bent dus </a:t>
            </a:r>
          </a:p>
          <a:p>
            <a:pPr marL="457200" indent="-457200">
              <a:buNone/>
            </a:pPr>
            <a:r>
              <a:rPr lang="nl-NL" sz="2900" dirty="0"/>
              <a:t>afhankelijk van de kwaliteit van elkaars </a:t>
            </a:r>
          </a:p>
          <a:p>
            <a:pPr marL="457200" indent="-457200">
              <a:buNone/>
            </a:pPr>
            <a:r>
              <a:rPr lang="nl-NL" sz="2900" dirty="0"/>
              <a:t>werk. Lever goed werk! </a:t>
            </a:r>
          </a:p>
          <a:p>
            <a:pPr marL="0" indent="0">
              <a:buNone/>
            </a:pPr>
            <a:r>
              <a:rPr lang="en-US" sz="2900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None/>
            </a:pPr>
            <a:endParaRPr lang="nl-NL" sz="2400" dirty="0"/>
          </a:p>
          <a:p>
            <a:pPr marL="457200" indent="-457200">
              <a:buNone/>
            </a:pPr>
            <a:endParaRPr lang="nl-NL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326988" cy="343769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800" dirty="0"/>
              <a:t>Opdracht 2: trends </a:t>
            </a:r>
            <a:r>
              <a:rPr lang="en-US" sz="3800" dirty="0" err="1"/>
              <a:t>toegepast</a:t>
            </a:r>
            <a:r>
              <a:rPr lang="en-US" sz="3800" dirty="0"/>
              <a:t> op </a:t>
            </a:r>
            <a:r>
              <a:rPr lang="en-US" sz="3800" dirty="0" err="1"/>
              <a:t>thema</a:t>
            </a:r>
            <a:r>
              <a:rPr lang="en-US" sz="3800" dirty="0"/>
              <a:t>: </a:t>
            </a:r>
            <a:r>
              <a:rPr lang="en-US" sz="3800" dirty="0" err="1"/>
              <a:t>voedsel</a:t>
            </a:r>
            <a:r>
              <a:rPr lang="en-US" sz="3800" dirty="0"/>
              <a:t> in de </a:t>
            </a:r>
            <a:r>
              <a:rPr lang="en-US" sz="3800" dirty="0" err="1"/>
              <a:t>stad</a:t>
            </a:r>
            <a:endParaRPr lang="en-US" sz="3800" dirty="0"/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900" dirty="0"/>
              <a:t>Je </a:t>
            </a:r>
            <a:r>
              <a:rPr lang="en-US" sz="2900" dirty="0" err="1"/>
              <a:t>wordt</a:t>
            </a:r>
            <a:r>
              <a:rPr lang="en-US" sz="2900" dirty="0"/>
              <a:t> </a:t>
            </a:r>
            <a:r>
              <a:rPr lang="en-US" sz="2900" dirty="0" err="1"/>
              <a:t>ingedeeld</a:t>
            </a:r>
            <a:r>
              <a:rPr lang="en-US" sz="2900" dirty="0"/>
              <a:t> in </a:t>
            </a:r>
            <a:r>
              <a:rPr lang="en-US" sz="2900" dirty="0" err="1"/>
              <a:t>een</a:t>
            </a:r>
            <a:r>
              <a:rPr lang="en-US" sz="2900" dirty="0"/>
              <a:t> </a:t>
            </a:r>
            <a:r>
              <a:rPr lang="en-US" sz="2900" dirty="0" err="1"/>
              <a:t>groepje</a:t>
            </a:r>
            <a:r>
              <a:rPr lang="en-US" sz="2900" dirty="0"/>
              <a:t> </a:t>
            </a:r>
            <a:r>
              <a:rPr lang="en-US" sz="2900" dirty="0" err="1"/>
              <a:t>waar</a:t>
            </a:r>
            <a:r>
              <a:rPr lang="en-US" sz="2900" dirty="0"/>
              <a:t> </a:t>
            </a:r>
            <a:r>
              <a:rPr lang="en-US" sz="2900" dirty="0" err="1"/>
              <a:t>jij</a:t>
            </a:r>
            <a:r>
              <a:rPr lang="en-US" sz="2900" dirty="0"/>
              <a:t> de expert bent </a:t>
            </a:r>
            <a:r>
              <a:rPr lang="en-US" sz="2900" dirty="0" err="1"/>
              <a:t>t.a.v</a:t>
            </a:r>
            <a:r>
              <a:rPr lang="en-US" sz="2900" dirty="0"/>
              <a:t>. </a:t>
            </a:r>
            <a:r>
              <a:rPr lang="en-US" sz="2900" dirty="0" err="1"/>
              <a:t>jouw</a:t>
            </a:r>
            <a:r>
              <a:rPr lang="en-US" sz="2900" dirty="0"/>
              <a:t> trend</a:t>
            </a:r>
          </a:p>
          <a:p>
            <a:pPr>
              <a:buFont typeface="Wingdings" pitchFamily="2" charset="2"/>
              <a:buChar char="Ø"/>
            </a:pPr>
            <a:endParaRPr lang="en-US" sz="2900" dirty="0"/>
          </a:p>
          <a:p>
            <a:pPr>
              <a:buFont typeface="Wingdings" pitchFamily="2" charset="2"/>
              <a:buChar char="Ø"/>
            </a:pPr>
            <a:r>
              <a:rPr lang="en-US" sz="2900" dirty="0" err="1"/>
              <a:t>Presenteer</a:t>
            </a:r>
            <a:r>
              <a:rPr lang="en-US" sz="2900" dirty="0"/>
              <a:t> </a:t>
            </a:r>
            <a:r>
              <a:rPr lang="en-US" sz="2900" dirty="0" err="1"/>
              <a:t>allemaal</a:t>
            </a:r>
            <a:r>
              <a:rPr lang="en-US" sz="2900" dirty="0"/>
              <a:t> je trend (4 x 3 min) </a:t>
            </a:r>
            <a:r>
              <a:rPr lang="en-US" sz="2900" dirty="0" err="1"/>
              <a:t>en</a:t>
            </a:r>
            <a:r>
              <a:rPr lang="en-US" sz="2900" dirty="0"/>
              <a:t> </a:t>
            </a:r>
            <a:r>
              <a:rPr lang="en-US" sz="2900" dirty="0" err="1"/>
              <a:t>vul</a:t>
            </a:r>
            <a:r>
              <a:rPr lang="en-US" sz="2900" dirty="0"/>
              <a:t> </a:t>
            </a:r>
            <a:r>
              <a:rPr lang="en-US" sz="2900" dirty="0" err="1"/>
              <a:t>werkblad</a:t>
            </a:r>
            <a:r>
              <a:rPr lang="en-US" sz="2900" dirty="0"/>
              <a:t> 2.1 </a:t>
            </a:r>
            <a:r>
              <a:rPr lang="en-US" sz="2900" dirty="0" err="1"/>
              <a:t>aan</a:t>
            </a:r>
            <a:endParaRPr lang="en-US" sz="2900" dirty="0"/>
          </a:p>
          <a:p>
            <a:pPr>
              <a:buFont typeface="Wingdings" pitchFamily="2" charset="2"/>
              <a:buChar char="Ø"/>
            </a:pPr>
            <a:endParaRPr lang="en-US" sz="2900" dirty="0"/>
          </a:p>
          <a:p>
            <a:pPr>
              <a:buFont typeface="Wingdings" pitchFamily="2" charset="2"/>
              <a:buChar char="Ø"/>
            </a:pPr>
            <a:r>
              <a:rPr lang="en-US" sz="2900" dirty="0"/>
              <a:t>Pas de trend toe op het </a:t>
            </a:r>
            <a:r>
              <a:rPr lang="en-US" sz="2900" dirty="0" err="1"/>
              <a:t>thema</a:t>
            </a:r>
            <a:r>
              <a:rPr lang="en-US" sz="2900" dirty="0"/>
              <a:t> ‘</a:t>
            </a:r>
            <a:r>
              <a:rPr lang="en-US" sz="2900" dirty="0" err="1"/>
              <a:t>voedsel</a:t>
            </a:r>
            <a:r>
              <a:rPr lang="en-US" sz="2900" dirty="0"/>
              <a:t> in de </a:t>
            </a:r>
            <a:r>
              <a:rPr lang="en-US" sz="2900" dirty="0" err="1"/>
              <a:t>stad</a:t>
            </a:r>
            <a:r>
              <a:rPr lang="en-US" sz="2900" dirty="0"/>
              <a:t>’ op </a:t>
            </a:r>
            <a:r>
              <a:rPr lang="en-US" sz="2900" dirty="0" err="1"/>
              <a:t>werkblad</a:t>
            </a:r>
            <a:r>
              <a:rPr lang="en-US" sz="2900" dirty="0"/>
              <a:t> 2.2 (10 min)</a:t>
            </a:r>
          </a:p>
          <a:p>
            <a:pPr marL="0" indent="0">
              <a:buNone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6608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566928" indent="-457200">
              <a:buNone/>
            </a:pPr>
            <a:r>
              <a:rPr lang="en-US" sz="2000" dirty="0"/>
              <a:t>INSTRUCTIES:  </a:t>
            </a:r>
            <a:r>
              <a:rPr lang="nl-NL" sz="2000" dirty="0"/>
              <a:t>Breng je trend in beeld. Hoe ga je te werk? </a:t>
            </a:r>
            <a:r>
              <a:rPr lang="en-US" sz="2000" dirty="0" err="1"/>
              <a:t>Bekijk</a:t>
            </a:r>
            <a:r>
              <a:rPr lang="en-US" sz="2000" dirty="0"/>
              <a:t> de </a:t>
            </a:r>
          </a:p>
          <a:p>
            <a:pPr marL="566928" indent="-457200">
              <a:buNone/>
            </a:pPr>
            <a:r>
              <a:rPr lang="en-US" sz="2000" dirty="0" err="1"/>
              <a:t>omschrijvingen</a:t>
            </a:r>
            <a:r>
              <a:rPr lang="en-US" sz="2000" dirty="0"/>
              <a:t>, </a:t>
            </a:r>
            <a:r>
              <a:rPr lang="en-US" sz="2000" dirty="0" err="1"/>
              <a:t>kenmerken</a:t>
            </a:r>
            <a:r>
              <a:rPr lang="en-US" sz="2000" dirty="0"/>
              <a:t>, </a:t>
            </a:r>
            <a:r>
              <a:rPr lang="en-US" sz="2000" dirty="0" err="1"/>
              <a:t>drijfveren</a:t>
            </a:r>
            <a:r>
              <a:rPr lang="en-US" sz="2000" dirty="0"/>
              <a:t> en </a:t>
            </a:r>
            <a:r>
              <a:rPr lang="en-US" sz="2000" dirty="0" err="1"/>
              <a:t>bronnen</a:t>
            </a:r>
            <a:r>
              <a:rPr lang="en-US" sz="2000" dirty="0"/>
              <a:t> ten </a:t>
            </a:r>
            <a:r>
              <a:rPr lang="en-US" sz="2000" dirty="0" err="1"/>
              <a:t>aanzien</a:t>
            </a:r>
            <a:r>
              <a:rPr lang="en-US" sz="2000" dirty="0"/>
              <a:t> van de </a:t>
            </a:r>
            <a:r>
              <a:rPr lang="en-US" sz="2000" dirty="0" err="1"/>
              <a:t>vier</a:t>
            </a:r>
            <a:r>
              <a:rPr lang="en-US" sz="2000" dirty="0"/>
              <a:t> </a:t>
            </a:r>
          </a:p>
          <a:p>
            <a:pPr marL="566928" indent="-457200">
              <a:buNone/>
            </a:pPr>
            <a:r>
              <a:rPr lang="en-US" sz="2000" dirty="0"/>
              <a:t>trends. </a:t>
            </a:r>
            <a:r>
              <a:rPr lang="en-US" sz="2000" dirty="0" err="1"/>
              <a:t>Vul</a:t>
            </a:r>
            <a:r>
              <a:rPr lang="en-US" sz="2000" dirty="0"/>
              <a:t> het </a:t>
            </a:r>
            <a:r>
              <a:rPr lang="en-US" sz="2000" dirty="0" err="1"/>
              <a:t>deel</a:t>
            </a:r>
            <a:r>
              <a:rPr lang="en-US" sz="2000" dirty="0"/>
              <a:t> over </a:t>
            </a:r>
            <a:r>
              <a:rPr lang="en-US" sz="2000" dirty="0" err="1"/>
              <a:t>jullie</a:t>
            </a:r>
            <a:r>
              <a:rPr lang="en-US" sz="2000" dirty="0"/>
              <a:t> trend op </a:t>
            </a:r>
            <a:r>
              <a:rPr lang="en-US" sz="2000" dirty="0" err="1"/>
              <a:t>werkblad</a:t>
            </a:r>
            <a:r>
              <a:rPr lang="en-US" sz="2000" dirty="0"/>
              <a:t> 2.1 in: </a:t>
            </a:r>
            <a:endParaRPr lang="nl-NL" sz="2000" dirty="0"/>
          </a:p>
          <a:p>
            <a:pPr marL="566928" indent="-457200">
              <a:buFont typeface="+mj-lt"/>
              <a:buAutoNum type="arabicPeriod"/>
            </a:pPr>
            <a:r>
              <a:rPr lang="nl-NL" sz="2000" dirty="0"/>
              <a:t>Kies wat de juiste omschrijving is van de aan jullie toegewezen trend.</a:t>
            </a:r>
          </a:p>
          <a:p>
            <a:pPr marL="566928" indent="-457200">
              <a:buFont typeface="+mj-lt"/>
              <a:buAutoNum type="arabicPeriod"/>
            </a:pPr>
            <a:r>
              <a:rPr lang="nl-NL" sz="2000" dirty="0"/>
              <a:t>Welke kenmerken horen bij de trend? Selecteer ze en bedenk/zoek (in de bronnen) een goed voorbeeld.</a:t>
            </a:r>
          </a:p>
          <a:p>
            <a:pPr marL="566928" indent="-457200">
              <a:buFont typeface="+mj-lt"/>
              <a:buAutoNum type="arabicPeriod"/>
            </a:pPr>
            <a:r>
              <a:rPr lang="nl-NL" sz="2000" dirty="0"/>
              <a:t>De trend is redelijk nieuw: hoe was het vroeger anders? Benut de bronnen!</a:t>
            </a:r>
          </a:p>
          <a:p>
            <a:pPr marL="566928" indent="-457200">
              <a:buFont typeface="+mj-lt"/>
              <a:buAutoNum type="arabicPeriod"/>
            </a:pPr>
            <a:r>
              <a:rPr lang="nl-NL" sz="2000" dirty="0"/>
              <a:t>Hoe is de trend zichtbaar in de grotere Nederlandse stad? Bijvoorbeeld in Utrecht? Benut de bronnen!</a:t>
            </a:r>
          </a:p>
          <a:p>
            <a:pPr marL="566928" indent="-457200">
              <a:buFont typeface="+mj-lt"/>
              <a:buAutoNum type="arabicPeriod"/>
            </a:pPr>
            <a:r>
              <a:rPr lang="nl-NL" sz="2000" dirty="0"/>
              <a:t>Zoom uit en kijk vanuit een hoger schaalniveau: hoe is deze trend ook nationaal en mondiaal zichtbaar? Overal even sterk? Of misschien in sommige regio’s, landen of werelddelen wel en andere niet?</a:t>
            </a:r>
          </a:p>
          <a:p>
            <a:pPr marL="566928" indent="-457200">
              <a:buNone/>
            </a:pPr>
            <a:endParaRPr lang="nl-NL" sz="2000" dirty="0"/>
          </a:p>
          <a:p>
            <a:pPr marL="566928" indent="-457200">
              <a:buNone/>
            </a:pPr>
            <a:endParaRPr lang="nl-NL" sz="2000" dirty="0"/>
          </a:p>
          <a:p>
            <a:pPr>
              <a:buNone/>
            </a:pPr>
            <a:endParaRPr lang="nl-NL" dirty="0"/>
          </a:p>
          <a:p>
            <a:pPr lvl="8">
              <a:buFontTx/>
              <a:buChar char="-"/>
            </a:pPr>
            <a:endParaRPr lang="nl-NL" dirty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Opdracht 2.1: trendanalyse 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4895557" y="5877272"/>
            <a:ext cx="3888403" cy="7920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Hulp nodig? Stel vragen aan elkaar en aan de docent!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193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Voedsel</a:t>
            </a:r>
            <a:r>
              <a:rPr lang="en-US" dirty="0"/>
              <a:t> in de </a:t>
            </a:r>
            <a:r>
              <a:rPr lang="en-US" dirty="0" err="1"/>
              <a:t>stad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nu en </a:t>
            </a:r>
            <a:r>
              <a:rPr lang="en-US" dirty="0" err="1"/>
              <a:t>straks</a:t>
            </a:r>
            <a:endParaRPr lang="nl-NL" dirty="0"/>
          </a:p>
        </p:txBody>
      </p:sp>
      <p:pic>
        <p:nvPicPr>
          <p:cNvPr id="1026" name="Picture 2" descr="G:\a3\beeldmateriaal\supermark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158000"/>
            <a:ext cx="3837516" cy="2700000"/>
          </a:xfrm>
          <a:prstGeom prst="rect">
            <a:avLst/>
          </a:prstGeom>
          <a:noFill/>
        </p:spPr>
      </p:pic>
      <p:pic>
        <p:nvPicPr>
          <p:cNvPr id="7" name="Afbeelding 6" descr="vrachtwagen vast op nieuwe steegbru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2850" y="1600200"/>
            <a:ext cx="4811150" cy="2557800"/>
          </a:xfrm>
          <a:prstGeom prst="rect">
            <a:avLst/>
          </a:prstGeom>
        </p:spPr>
      </p:pic>
      <p:pic>
        <p:nvPicPr>
          <p:cNvPr id="1027" name="Picture 3" descr="G:\a3\beeldmateriaal\weggegooid voeds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1563" y="4244068"/>
            <a:ext cx="2792437" cy="2613932"/>
          </a:xfrm>
          <a:prstGeom prst="rect">
            <a:avLst/>
          </a:prstGeom>
          <a:noFill/>
        </p:spPr>
      </p:pic>
      <p:pic>
        <p:nvPicPr>
          <p:cNvPr id="1028" name="Picture 4" descr="G:\a3\beeldmateriaal\etende scholiere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4530" y="4158000"/>
            <a:ext cx="3257033" cy="2700000"/>
          </a:xfrm>
          <a:prstGeom prst="rect">
            <a:avLst/>
          </a:prstGeom>
          <a:noFill/>
        </p:spPr>
      </p:pic>
      <p:pic>
        <p:nvPicPr>
          <p:cNvPr id="2050" name="Picture 2" descr="G:\afbeeldingen\urban-farming-groenten-dakwaarde-stadslandbouw-dak-640x2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79400"/>
            <a:ext cx="4332849" cy="247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899</Words>
  <Application>Microsoft Office PowerPoint</Application>
  <PresentationFormat>Diavoorstelling (4:3)</PresentationFormat>
  <Paragraphs>183</Paragraphs>
  <Slides>13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Toekomstscenario’s voor de stad</vt:lpstr>
      <vt:lpstr>Agenda</vt:lpstr>
      <vt:lpstr>1. Blik op het huiswerk </vt:lpstr>
      <vt:lpstr>1. Starter: wat gebeurt hier?  waar?  waarom?</vt:lpstr>
      <vt:lpstr>PowerPoint-presentatie</vt:lpstr>
      <vt:lpstr>Focus op 4 trends:</vt:lpstr>
      <vt:lpstr>2. Studie van de trends</vt:lpstr>
      <vt:lpstr>Opdracht 2.1: trendanalyse </vt:lpstr>
      <vt:lpstr>Voedsel in de stad, nu en straks</vt:lpstr>
      <vt:lpstr>Werkblad 2.2: vier stellingen of vragen over voedsel in de stad:</vt:lpstr>
      <vt:lpstr>Opdracht 2.2 : trends en voedsel in de stad</vt:lpstr>
      <vt:lpstr>Nabespreking: vier stellingen </vt:lpstr>
      <vt:lpstr>Afronding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_x0016__x0016_</dc:title>
  <dc:creator>Pauw I</dc:creator>
  <cp:lastModifiedBy>iris pauw</cp:lastModifiedBy>
  <cp:revision>134</cp:revision>
  <cp:lastPrinted>2016-04-07T17:12:52Z</cp:lastPrinted>
  <dcterms:created xsi:type="dcterms:W3CDTF">2015-12-29T15:52:02Z</dcterms:created>
  <dcterms:modified xsi:type="dcterms:W3CDTF">2021-02-02T11:42:06Z</dcterms:modified>
</cp:coreProperties>
</file>